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2_CD81D3E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648" r:id="rId4"/>
  </p:sldMasterIdLst>
  <p:notesMasterIdLst>
    <p:notesMasterId r:id="rId44"/>
  </p:notesMasterIdLst>
  <p:sldIdLst>
    <p:sldId id="256" r:id="rId5"/>
    <p:sldId id="311" r:id="rId6"/>
    <p:sldId id="310" r:id="rId7"/>
    <p:sldId id="305" r:id="rId8"/>
    <p:sldId id="304" r:id="rId9"/>
    <p:sldId id="260" r:id="rId10"/>
    <p:sldId id="262" r:id="rId11"/>
    <p:sldId id="263" r:id="rId12"/>
    <p:sldId id="290" r:id="rId13"/>
    <p:sldId id="265" r:id="rId14"/>
    <p:sldId id="292" r:id="rId15"/>
    <p:sldId id="267" r:id="rId16"/>
    <p:sldId id="269" r:id="rId17"/>
    <p:sldId id="270" r:id="rId18"/>
    <p:sldId id="271" r:id="rId19"/>
    <p:sldId id="306" r:id="rId20"/>
    <p:sldId id="272" r:id="rId21"/>
    <p:sldId id="313" r:id="rId22"/>
    <p:sldId id="273" r:id="rId23"/>
    <p:sldId id="274" r:id="rId24"/>
    <p:sldId id="275" r:id="rId25"/>
    <p:sldId id="309" r:id="rId26"/>
    <p:sldId id="277" r:id="rId27"/>
    <p:sldId id="293" r:id="rId28"/>
    <p:sldId id="294" r:id="rId29"/>
    <p:sldId id="312" r:id="rId30"/>
    <p:sldId id="283" r:id="rId31"/>
    <p:sldId id="296" r:id="rId32"/>
    <p:sldId id="284" r:id="rId33"/>
    <p:sldId id="297" r:id="rId34"/>
    <p:sldId id="285" r:id="rId35"/>
    <p:sldId id="307" r:id="rId36"/>
    <p:sldId id="286" r:id="rId37"/>
    <p:sldId id="300" r:id="rId38"/>
    <p:sldId id="314" r:id="rId39"/>
    <p:sldId id="287" r:id="rId40"/>
    <p:sldId id="302" r:id="rId41"/>
    <p:sldId id="303" r:id="rId42"/>
    <p:sldId id="288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F7E1BB-214C-022F-8372-DB9741235A62}" name="Eric Terry" initials="ET" userId="S::er703563@ucf.edu::7b404739-bbcc-43b3-8f9c-a6caacb622d9" providerId="AD"/>
  <p188:author id="{A8EC30BE-FA2A-8EAD-3167-02772E96B4F4}" name="Nickolas Brandenburg" initials="NB" userId="S::ni249384@ucf.edu::58e39243-af02-4ead-90cf-df078d54dbe4" providerId="AD"/>
  <p188:author id="{37172ECA-2110-B276-23CF-CADBB4BC3B6D}" name="Alexis Mui" initials="AM" userId="S::al980329@ucf.edu::d26b1075-0201-4cac-a685-3e9073649008" providerId="AD"/>
  <p188:author id="{DE46CBDD-48B9-2F66-4B96-02AE4F3F9C56}" name="Lakshmi Katravulapalli" initials="LK" userId="S::la107149@ucf.edu::b1ccc3a5-c2d7-4f13-8098-816a1592a8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A972C-0FB5-4B71-B7BA-A46906002F24}" v="1" dt="2025-04-22T16:04:20.5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122_CD81D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1B337C5-8069-468E-87AB-2B5BEFA0D80D}" authorId="{0AF7E1BB-214C-022F-8372-DB9741235A62}" created="2025-02-15T04:06:48.017">
    <pc:sldMkLst xmlns:pc="http://schemas.microsoft.com/office/powerpoint/2013/main/command">
      <pc:docMk/>
      <pc:sldMk cId="215489854" sldId="290"/>
    </pc:sldMkLst>
    <p188:txBody>
      <a:bodyPr/>
      <a:lstStyle/>
      <a:p>
        <a:r>
          <a:rPr lang="en-US"/>
          <a:t>we should add in the updated drawings on how the safe will look, especially when it comes to how were doing the lock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2-15T20:48:26.723" authorId="{DE46CBDD-48B9-2F66-4B96-02AE4F3F9C56}"/>
          </p223:rxn>
        </p223:reactions>
      </p:ext>
    </p188:extLst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00:49:02.35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6 157 24575,'142'3'0,"150"-6"0,-224-10 0,-50 9 0,1 0 0,28-1 0,49 5 0,-58 1 0,-1-1 0,1-2 0,68-12 0,-78 9 0,1 1 0,0 2 0,36 1 0,-36 1 0,-1-1 0,1-1 0,39-8 0,-26 3 0,1 2 0,0 1 0,0 3 0,55 5 0,4-1 0,-66-3 0,0 1 0,0-2 0,0-1 0,58-12 0,-50 7 0,0 2 0,0 2 0,0 2 0,49 5 0,9-1 0,13-5 0,126 4 0,-156 10 0,-53-6 0,54 1 0,-66-5 0,-1 0 0,1 1 0,-1 1 0,32 10 0,28 7 0,78 0 0,-115-14 0,1-2 0,0-2 0,73-4 0,-69-1 0,0 2 0,88 12 0,-73-4 0,1-2 0,-1-4 0,64-5 0,-7 0 0,-82 3 0,-1-1 0,-1 2 0,1 1 0,59 11 0,-71-8 0,0-2 0,1-1 0,33-1 0,-94-3 0,0-2 0,-57-14 0,50 8 0,0 3 0,-53-4 0,68 9 0,-1-1 0,1-2 0,-32-10 0,30 7 0,0 2 0,-45-5 0,-44-4 0,35 3 0,13 1 0,41 6 0,-47-3 0,54 6 0,-44-9 0,54 8 0,0 0 0,0 1 0,0 0 0,-1 1 0,1 1 0,0 0 0,0 1 0,-1 0 0,-20 5 0,-134 31 0,91-31 0,63-7 0,0 2 0,0-1 0,1 2 0,-1 0 0,0 1 0,0 0 0,1 1 0,-20 8 0,32-12 0,1 0 0,0 0 0,-1 0 0,1 0 0,0 0 0,-1 1 0,1-1 0,0 0 0,0 0 0,-1 0 0,1 0 0,0 0 0,-1 0 0,1 1 0,0-1 0,0 0 0,-1 0 0,1 0 0,0 0 0,0 1 0,0-1 0,-1 0 0,1 0 0,0 1 0,0-1 0,0 0 0,0 1 0,-1-1 0,1 0 0,0 0 0,0 1 0,0-1 0,0 0 0,0 1 0,0-1 0,0 0 0,0 1 0,0-1 0,0 0 0,0 0 0,0 1 0,0-1 0,0 0 0,0 1 0,0-1 0,0 0 0,1 0 0,-1 1 0,0-1 0,0 0 0,0 1 0,1-1 0,21 8 0,29-3 0,-31-5 0,30 0 0,93 14 0,-102-8 0,41-1 0,-44-3 0,64 11 0,-20 2 0,88 6 0,-77-9 0,-56-6 0,53 1 0,-58-5 0,49 9 0,-48-6 0,49 2 0,199-8 0,-285 1 0,-45-1 0,1 1 0,-1 3 0,1 2 0,0 2 0,-56 15 0,72-15 0,0-1 0,0-2 0,-1-1 0,0-1 0,-60-6 0,4 1 0,-17 5 0,-115-5 0,209 2 0,0-1 0,0 0 0,0-1 0,0-1 0,0 0 0,-13-6 0,25 10 0,-1 0 0,1 0 0,0 0 0,-1 0 0,1 0 0,0 0 0,-1-1 0,1 1 0,0 0 0,0 0 0,-1 0 0,1 0 0,0 0 0,-1-1 0,1 1 0,0 0 0,0 0 0,-1 0 0,1-1 0,0 1 0,0 0 0,0 0 0,0-1 0,-1 1 0,1 0 0,0-1 0,0 1 0,0 0 0,0 0 0,0-1 0,0 1 0,-1 0 0,1-1 0,0 1 0,0 0 0,0-1 0,0 1 0,0 0 0,0-1 0,1 1 0,-1 0 0,0-1 0,0 1 0,0 0 0,0-1 0,0 1 0,0 0 0,0 0 0,1-1 0,-1 1 0,0 0 0,22-8 0,29 3 0,63 7 0,60-4 0,-91-9 0,-51 5 0,56-2 0,-62 6 0,0-1 0,0-1 0,43-12 0,-41 8 0,0 2 0,48-5 0,32-4 0,-39 4 0,-64 11 0,0-1 0,0 0 0,0 0 0,-1 0 0,1 0 0,0-1 0,-1 0 0,9-4 0,-14 5 0,1 1 0,0-1 0,-1 1 0,1-1 0,0 1 0,-1-1 0,1 1 0,-1-1 0,1 1 0,-1 0 0,1-1 0,-1 1 0,1 0 0,-1-1 0,1 1 0,-1 0 0,0 0 0,1 0 0,-1-1 0,1 1 0,-1 0 0,0 0 0,1 0 0,-1 0 0,1 0 0,-1 0 0,0 0 0,1 0 0,-1 0 0,0 1 0,-26-4 0,5 2 0,1 1 0,-37 6 0,50-5 0,-1 1 0,1 1 0,-1-1 0,1 1 0,0 1 0,0 0 0,1 0 0,-1 0 0,-11 9 0,7-5 0,0-1 0,0-1 0,-1 0 0,0 0 0,0-1 0,-1-1 0,-22 4 0,-25 9 0,34-10 0,0-2 0,-1-1 0,0-1 0,0-1 0,1-1 0,-44-5 0,-8 1 0,-658 3 0,707-1 0,-55-11 0,54 7 0,-51-3 0,54 8 0,1 0 0,-1-2 0,1-2 0,0 0 0,-42-13 0,33 8 0,0 2 0,0 2 0,0 0 0,-1 3 0,1 1 0,-1 2 0,-36 5 0,48-2 0,0 0 0,-34 13 0,37-10 0,0-2 0,0 0 0,-32 3 0,41-7 0,0 0 0,0 1 0,0 1 0,1 0 0,-20 7 0,96-4 0,-18-8 0,50-9 0,-52 4 0,59 0 0,1014 8 0,-1107-2 0,0 0 0,0-1 0,0 0 0,0-1 0,0 0 0,0 0 0,-1-1 0,0-1 0,1 1 0,-2-2 0,10-5 0,19-11 0,-35 21 0,-1 1 0,0 0 0,0-1 0,0 1 0,1-1 0,-1 0 0,0 1 0,0-1 0,0 0 0,0 0 0,0 0 0,-1 0 0,1 0 0,0 0 0,0 0 0,0 0 0,-1 0 0,1 0 0,-1 0 0,2-2 0,-3 2 0,1 0 0,0 1 0,-1-1 0,1 0 0,-1 1 0,1-1 0,-1 0 0,1 1 0,-1-1 0,0 1 0,1-1 0,-1 1 0,0-1 0,1 1 0,-1 0 0,0-1 0,1 1 0,-1 0 0,0-1 0,0 1 0,1 0 0,-1 0 0,-1 0 0,-57-6 0,-406 7 0,443 1 0,0 0 0,-33 8 0,32-6 0,-48 5 0,-296-10 0,490 4 0,138-6 0,-192-10 0,-51 9 0,0 0 0,29-1 0,147 5 0,-288-2 0,-186 5 0,197 9 0,51-6 0,-46 2 0,-463-7 0,259-3 0,254 4 0,-1 1 0,1 1 0,-44 13 0,42-9 0,0-1 0,-46 3 0,356-9 0,76-4 0,-271-9 0,-58 7 0,55-3 0,-40 8 0,0-2 0,51-10 0,-17 7 0,-63 5 0,-1 0 0,1-1 0,0 0 0,0-1 0,-1 0 0,20-7 0,-51 15 0,1 0 0,-1-2 0,-26 4 0,24-5 0,1 0 0,0 2 0,0 0 0,-36 16 0,43-16 0,1 0 0,-1 0 0,0-2 0,0 1 0,0-2 0,-1 1 0,-17-1 0,-100-3 0,54-2 0,-369 3 0,460-1 0,-1 0 0,1-2 0,19-4 0,36-6 0,136-14 0,-140 17 0,107-32 0,-120 28 0,-10 8 0,-35 6 0,-1 0 0,0-1 0,1 0 0,-1 0 0,0-1 0,0 0 0,0 0 0,0 0 0,0-1 0,6-3 0,-17 3 0,-1-1 0,1 1 0,-1 0 0,0 0 0,0 1 0,1 0 0,-10-3 0,-25-1 0,1 1 0,-2 3 0,1 0 0,-45 6 0,-9-1 0,-2-5 0,-102 4 0,192-1 0,1 0 0,-1 1 0,1 0 0,0 0 0,0 0 0,0 0 0,0 1 0,0 0 0,0 0 0,0 0 0,1 0 0,0 1 0,-1 0 0,2 0 0,-6 6 0,5-5 0,-1 0 0,1-1 0,-1 0 0,0 1 0,0-1 0,0-1 0,-1 1 0,1-1 0,-1 0 0,0-1 0,0 1 0,-6 1 0,-29 5 0,-1-1 0,-1-2 0,-55 0 0,4-8 0,-117 4 0,142 10 0,50-8 0,0 0 0,-27 1 0,9-4 0,8-1 0,1 1 0,-1 1 0,-36 9 0,40-6 0,1-1 0,-1-1 0,1-1 0,-1-1 0,0-1 0,-36-5 0,61 5 0,0 0 0,-1 0 0,1 0 0,-1 0 0,1 0 0,0 0 0,-1 0 0,1 0 0,0 0 0,-1 0 0,1 0 0,0 0 0,-1 0 0,1-1 0,0 1 0,-1 0 0,1 0 0,0 0 0,-1 0 0,1-1 0,0 1 0,0 0 0,-1 0 0,1-1 0,0 1 0,0 0 0,-1 0 0,1-1 0,0 1 0,0 0 0,0-1 0,0 1 0,0 0 0,-1-1 0,12-7 0,23-5 0,-33 12 0,54-14 0,81-13 0,-5 7 0,-98 15 0,1 3 0,-1 0 0,59 4 0,-50 0 0,-848-1 0,762-6 0,44 6 0,-1 0 0,0 0 0,1-1 0,-1 1 0,1 0 0,-1 0 0,1-1 0,-1 1 0,1 0 0,-1 0 0,1-1 0,0 1 0,-1-1 0,1 1 0,-1 0 0,1-1 0,0 1 0,-1-1 0,1 1 0,0-1 0,-1 1 0,1-1 0,0 1 0,0-1 0,-1 0 0,2 0 0,-1 0 0,1 0 0,-1 0 0,1 0 0,0 0 0,-1 0 0,1 0 0,0 0 0,0 0 0,-1 0 0,1 1 0,0-1 0,0 0 0,0 0 0,0 1 0,0-1 0,0 1 0,2-1 0,17-8 0,1 0 0,-1 2 0,2 1 0,-1 0 0,1 2 0,29-3 0,-18 3 0,55-16 0,-60 13 0,-1 0 0,1 2 0,57-3 0,89 10 0,-61 1 0,-81-2 0,-1 2 0,40 8 0,-47-7 0,83 6 0,-70-8 0,42 8 0,-58-8 0,-17-2 0,1 0 0,-1 1 0,1-1 0,-1 1 0,0 0 0,1 0 0,-1 0 0,0 1 0,0 0 0,0-1 0,0 2 0,5 2 0,-9-4 0,0 0 0,0 0 0,0-1 0,0 1 0,0 0 0,0 0 0,0 0 0,0 0 0,0 0 0,0 0 0,-1-1 0,1 1 0,0 0 0,-1 0 0,1 0 0,0-1 0,-1 1 0,1 0 0,-1 0 0,1-1 0,-1 1 0,0 0 0,1-1 0,-1 1 0,0-1 0,1 1 0,-1-1 0,-1 2 0,-21 15 0,-2-4 0,-1-1 0,-1-2 0,0 0 0,0-2 0,-1-1 0,1-1 0,-41 3 0,20-6 0,18-1 0,-52 10 0,36-5 0,-1-2 0,0-2 0,-85-6 0,28 0 0,-146 3 0,308 3 0,110 20 0,-110-13 0,0-2 0,61 0 0,-71-9 0,-13 0 0,1 1 0,-1 2 0,0 1 0,40 9 0,-19-3 0,-95-11 0,-67 3 0,30 1 0,-230-2 0,741 0 0,-429 0 0,-1 0 0,1-1 0,0 1 0,-1-1 0,1-1 0,8-2 0,-13 4 0,-1-1 0,1 1 0,0 0 0,-1 0 0,1-1 0,-1 1 0,1-1 0,0 1 0,-1-1 0,1 1 0,-1-1 0,1 1 0,-1-1 0,0 1 0,1-1 0,-1 1 0,0-1 0,1 0 0,-1 1 0,0-1 0,1 1 0,-1-1 0,0 0 0,0 0 0,0-1 0,-1 1 0,1 0 0,0-1 0,-1 1 0,1 0 0,-1-1 0,0 1 0,0 0 0,1 0 0,-1 0 0,0 0 0,0-1 0,0 1 0,0 1 0,0-1 0,0 0 0,-2-1 0,-6-5 0,-1 1 0,1 1 0,-1 0 0,-1 0 0,1 1 0,-1 0 0,1 1 0,-17-4 0,-2 2 0,0 1 0,-31-1 0,43 5 0,7 0 0,1 0 0,-1 0 0,1-1 0,-1 0 0,1-1 0,-1 0 0,1 0 0,0-1 0,-12-5 0,21 8 0,0-1 0,-1 1 0,1 0 0,0 0 0,-1 0 0,1-1 0,0 1 0,0 0 0,-1 0 0,1-1 0,0 1 0,0 0 0,-1 0 0,1-1 0,0 1 0,0 0 0,0-1 0,0 1 0,-1 0 0,1-1 0,0 1 0,0 0 0,0-1 0,0 1 0,0-1 0,0 1 0,0 0 0,0-1 0,0 1 0,0 0 0,0-1 0,0 1 0,0 0 0,0-1 0,1 1 0,-1 0 0,0-1 0,0 1 0,0 0 0,1-1 0,15-13 0,24-5 0,-19 14-1365,-1 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00:49:06.25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1049 82 24575,'788'0'0,"-719"-8"0,-64 7 0,-1 0 0,0 0 0,1-1 0,-1 1 0,0-1 0,0 0 0,0 0 0,0 0 0,-1-1 0,1 0 0,0 1 0,-1-1 0,3-4 0,-6 7 0,0-1 0,0 1 0,0-1 0,0 1 0,-1-1 0,1 0 0,0 1 0,0-1 0,-1 1 0,1 0 0,0-1 0,-1 1 0,1-1 0,-1 1 0,1-1 0,-1 1 0,1 0 0,-1-1 0,1 1 0,-1 0 0,1 0 0,-1-1 0,1 1 0,-1 0 0,1 0 0,-1 0 0,1 0 0,-1-1 0,0 1 0,1 0 0,-1 0 0,1 0 0,-1 0 0,0 1 0,1-1 0,-1 0 0,1 0 0,-1 0 0,-28-2 0,6 1 0,-1 1 0,1 1 0,-1 1 0,1 2 0,0 0 0,0 1 0,-40 15 0,44-14 0,0-1 0,-1-1 0,0 0 0,1-1 0,-30-1 0,-43 8 0,-71 15 0,63-12 0,72-12 0,-46 10 0,29-4 0,1-2 0,-1-1 0,0-3 0,-45-5 0,-13 1 0,-558 3 0,655 0 0,3 1 0,0-1 0,0 0 0,0 0 0,-1 0 0,1 0 0,0-1 0,0 1 0,0-1 0,0 0 0,0 0 0,0 0 0,0 0 0,0 0 0,-3-3 0,6 4 0,0-1 0,0 1 0,0-1 0,0 1 0,0-1 0,1 1 0,-1-1 0,0 1 0,0-1 0,1 1 0,-1-1 0,0 1 0,1-1 0,-1 1 0,0 0 0,1-1 0,-1 1 0,1 0 0,-1-1 0,0 1 0,1 0 0,-1 0 0,1-1 0,-1 1 0,1 0 0,-1 0 0,1 0 0,-1 0 0,1 0 0,-1 0 0,1-1 0,-1 1 0,1 0 0,-1 0 0,1 1 0,-1-1 0,1 0 0,0 0 0,29-5 0,-27 4 0,37-6 0,0 0 0,1 1 0,51 0 0,-73 5 0,0-1 0,35-7 0,32-4 0,-49 10 0,-33-1 0,-24-4 0,2 5 0,0 0 0,-1 1 0,-36 1 0,-8-1 0,45-3 0,20-1 0,30-5 0,7 7 0,67-10 0,-55 7 0,1 2 0,-1 2 0,82 6 0,-22 0 0,549-3 0,-630 1 0,55 11 0,-54-7 0,52 3 0,-51-7 0,49 10 0,-49-5 0,52 2 0,754-9 0,-819 2 0,1 1 0,0 2 0,-1 0 0,22 7 0,-38-6 0,-11 1 0,-10 2 0,-15-2 0,-1-1 0,0-2 0,1-1 0,-1-2 0,-36-4 0,-20 1 0,32 3 0,18-2 0,0 2 0,0 2 0,-72 13 0,79-9 0,1-2 0,-1-2 0,-61-2 0,54-1 0,180-1 0,128 4 0,-245 1 0,0 1 0,0 1 0,24 9 0,-27-8 0,0 0 0,1-1 0,0-1 0,26 1 0,38-5 0,-50-2 0,-1 2 0,1 2 0,65 11 0,-63-6 0,1-3 0,0-1 0,1-1 0,-1-3 0,40-4 0,-59 2 0,-1-1 0,1-1 0,23-8 0,-26 7 0,0 1 0,1 0 0,0 2 0,23-3 0,81-11 0,-65 8 0,3-2 0,-33 6 0,1 1 0,39-2 0,-31 7 0,-27-1 0,-24 0 0,-41 0 0,19-1 0,1 2 0,-1 1 0,-60 11 0,-79 14 0,119-15 0,23-5 0,-56 18 0,71-20 0,17-4 0,0-1 0,0 1 0,0-1 0,-1 1 0,1 0 0,0 1 0,0-1 0,0 0 0,1 1 0,-1-1 0,0 1 0,0 0 0,-3 4 0,6-6 0,0 1 0,0 0 0,0-1 0,1 1 0,-1 0 0,0-1 0,1 1 0,-1-1 0,0 1 0,1 0 0,-1-1 0,0 1 0,1-1 0,-1 1 0,1-1 0,-1 0 0,1 1 0,-1-1 0,1 1 0,0-1 0,-1 0 0,1 1 0,-1-1 0,1 0 0,0 0 0,-1 0 0,1 1 0,0-1 0,-1 0 0,1 0 0,0 0 0,-1 0 0,1 0 0,0 0 0,-1 0 0,1 0 0,0-1 0,30 5 0,174-4 0,-97-1 0,-94 0 32,0 0 1,0-1-1,21-6 0,17-3-1526,-33 9-5332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00:49:30.92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135 92 24575,'36'0'0,"1"-1"0,0 2 0,0 1 0,56 11 0,-30 0 0,0-3 0,1-3 0,107-1 0,-239 4 0,41-4 0,-47 4 0,39-7 0,-1 1 0,-53 14 0,57-10 0,-1-1 0,0-2 0,-40 1 0,29-4 0,26-1 0,1 0 0,-1-1 0,1-1 0,0-1 0,-25-5 0,42 7 0,-1 0 0,1 0 0,0 0 0,-1 0 0,1 0 0,-1 0 0,1 0 0,-1 0 0,1 0 0,-1 0 0,1-1 0,0 1 0,-1 0 0,1 0 0,-1 0 0,1-1 0,0 1 0,-1 0 0,1-1 0,0 1 0,-1 0 0,1-1 0,0 1 0,0 0 0,-1-1 0,1 1 0,0-1 0,0 1 0,-1 0 0,1-1 0,0 0 0,13-5 0,24 0 0,205 6 0,32-2 0,-272 2 0,-1 0 0,1 0 0,-1 0 0,1 0 0,-1 0 0,1 0 0,-1-1 0,1 1 0,-1-1 0,0 1 0,1-1 0,-1 0 0,0 1 0,1-1 0,-1 0 0,0 0 0,0 0 0,2-1 0,-4 1 0,1 1 0,0-1 0,-1 0 0,1 0 0,-1 1 0,1-1 0,-1 0 0,1 1 0,-1-1 0,0 1 0,1-1 0,-1 1 0,0-1 0,1 1 0,-1-1 0,0 1 0,0-1 0,1 1 0,-1 0 0,0 0 0,0-1 0,0 1 0,1 0 0,-1 0 0,0 0 0,0 0 0,0 0 0,0 0 0,1 0 0,-1 0 0,0 0 0,-1 1 0,-55-6 0,-101 7 0,95 1 0,-71-7 0,108-3 0,25 7 0,1-1 0,0 1 0,0 0 0,0-1 0,0 1 0,0 0 0,0-1 0,0 1 0,0 0 0,0-1 0,0 1 0,0 0 0,0-1 0,0 1 0,0 0 0,0-1 0,0 1 0,0 0 0,0-1 0,1 1 0,-1 0 0,0-1 0,0 1 0,0 0 0,0 0 0,1-1 0,-1 1 0,0 0 0,0 0 0,1-1 0,-1 1 0,0 0 0,1 0 0,-1-1 0,0 1 0,0 0 0,1 0 0,-1 0 0,52-25 0,-35 18 0,21-9 0,0 2 0,2 2 0,-1 1 0,1 2 0,75-7 0,-113 16 0,0 0 0,-1 0 0,1 0 0,-1 0 0,1 0 0,-1-1 0,1 1 0,-1-1 0,1 1 0,-1-1 0,1 1 0,-1-1 0,0 0 0,1 0 0,-1 0 0,0 0 0,2-1 0,-4 1 0,1 0 0,0 1 0,-1-1 0,1 0 0,-1 0 0,1 1 0,-1-1 0,1 1 0,-1-1 0,1 0 0,-1 1 0,0-1 0,1 1 0,-1 0 0,0-1 0,0 1 0,1-1 0,-1 1 0,0 0 0,0 0 0,1-1 0,-1 1 0,0 0 0,0 0 0,0 0 0,0 0 0,1 0 0,-1 0 0,0 0 0,0 0 0,0 0 0,-1 1 0,-88-7 0,-119 7 0,71 1 0,106-1 0,19 0 0,1 0 0,0-1 0,-1-1 0,1 0 0,-15-4 0,14-2 0,22 4 0,23 3 0,48 18 0,164 30 0,-139-24 0,-80-17 0,0 0 0,0-2 0,49 4 0,-9-12 0,-48 1 0,1 1 0,-1 1 0,0 1 0,1 0 0,27 6 0,-44-7 0,-1 0 0,1 0 0,-1 0 0,0 0 0,1 0 0,-1 0 0,1 0 0,-1 0 0,1 0 0,-1 0 0,0 0 0,1 1 0,-1-1 0,1 0 0,-1 0 0,0 0 0,1 1 0,-1-1 0,0 0 0,1 1 0,-1-1 0,0 0 0,1 0 0,-1 1 0,0-1 0,0 1 0,1-1 0,-1 0 0,0 1 0,0-1 0,0 1 0,0 0 0,-12 5 0,-25 0 0,-406-3 0,252-6 0,318 1 0,144 5 0,-265-2 0,-1 0 0,0 1 0,0-1 0,0 1 0,1 1 0,-2-1 0,1 0 0,0 1 0,4 3 0,-4-2 0,1 0 0,-1-1 0,1 0 0,0-1 0,-1 1 0,13 2 0,25 0 0,0-1 0,0-3 0,53-5 0,6 1 0,229 3 0,-361 0 0,-11-1 0,1 2 0,-1 2 0,-51 10 0,31-6 0,-1-2 0,-103-6 0,133 0 0,141 3 0,126-5 0,-140-9 0,-59 6 0,57-2 0,-41 5 0,56-10 0,-44 4 0,3-3 0,-43 7 0,1 1 0,35-1 0,-53 5 0,-3 1 0,-1-1 0,0 0 0,1 0 0,-1 0 0,0-1 0,1 1 0,-1-1 0,0 0 0,0 1 0,0-1 0,1-1 0,-1 1 0,3-2 0,-60 12 0,5 5 0,0-1 0,-66 8 0,49-15 0,-1-2 0,-80-7 0,28 0 0,170 4 0,255-3 0,-221-9 0,-53 5 0,55-2 0,-53 9 0,30 0 0,-59-1 0,-1 0 0,0-1 0,0 1 0,0-1 0,0 0 0,0-1 0,0 1 0,0-1 0,0 1 0,-1-1 0,6-4 0,-9 6 0,0-1 0,-1 1 0,1-1 0,0 1 0,-1-1 0,1 1 0,-1-1 0,1 1 0,-1-1 0,1 1 0,-1 0 0,1-1 0,-1 1 0,1 0 0,-1-1 0,1 1 0,-1 0 0,1 0 0,-1 0 0,0-1 0,1 1 0,-1 0 0,0 0 0,1 0 0,-1 0 0,1 0 0,-1 0 0,0 0 0,1 0 0,-2 1 0,-26-4 0,-574 1 0,318 4 0,785-2 0,-1114 0 0,554-4 0,56 3 0,0 1 0,0-1 0,0 1 0,0-1 0,1 0 0,-1 0 0,0 0 0,0-1 0,1 1 0,-1-1 0,0 1 0,1-1 0,0 0 0,-1 0 0,1 0 0,-3-3 0,5 4 0,0 1 0,0-1 0,0 1 0,0-1 0,0 0 0,0 1 0,0-1 0,0 0 0,0 1 0,0-1 0,1 1 0,-1-1 0,0 1 0,0-1 0,0 0 0,1 1 0,-1-1 0,0 1 0,1-1 0,-1 1 0,1-1 0,-1 1 0,0 0 0,1-1 0,-1 1 0,1-1 0,-1 1 0,1 0 0,-1 0 0,1-1 0,0 1 0,-1 0 0,1 0 0,-1-1 0,1 1 0,-1 0 0,1 0 0,0 0 0,-1 0 0,1 0 0,0 0 0,-1 0 0,2 0 0,30-4 0,-31 4 0,62-3 0,-36 3 0,0-1 0,53-11 0,-24 5 0,1 2 0,1 3 0,59 5 0,-85-2 0,-259-1 0,323-22 0,8 18 0,-74 4 0,0-1 0,0-1 0,44-9 0,-45 6 0,1 1 0,0 1 0,55 4 0,-77-1 0,-30-1 0,-175 3 0,121 11 0,54-8 0,1-2 0,-28 2 0,803-6 0,-775 3 0,-1 0 0,-28 7 0,-32 3 0,-50 1 0,74-6 0,-63 0 0,67-9 0,35 0 0,-1 1 0,1 1 0,-1 1 0,1 0 0,0 2 0,-28 6 0,47-9 0,-1 0 0,1 0 0,0 0 0,0 0 0,-1 0 0,1 0 0,0 0 0,-1-1 0,1 1 0,0 0 0,0 1 0,-1-1 0,1 0 0,0 0 0,0 0 0,-1 0 0,1 0 0,0 0 0,0 0 0,-1 0 0,1 0 0,0 0 0,0 1 0,0-1 0,-1 0 0,1 0 0,0 0 0,0 0 0,0 1 0,-1-1 0,1 0 0,0 0 0,0 0 0,0 1 0,0-1 0,0 0 0,0 0 0,-1 1 0,1-1 0,0 0 0,0 0 0,0 1 0,0-1 0,0 0 0,0 0 0,0 1 0,0-1 0,0 0 0,0 0 0,0 1 0,0-1 0,0 0 0,1 0 0,-1 1 0,19 4 0,29-2 0,622-4 0,-699 0 0,21 0 0,0 0 0,0 0 0,0 1 0,0 0 0,0 0 0,0 1 0,0 0 0,1 1 0,-1 0 0,0 0 0,-9 4 0,16-6 0,1 0 0,0 0 0,0 0 0,0 1 0,0-1 0,0 0 0,0 0 0,0 0 0,0 0 0,0 0 0,0 0 0,0 0 0,-1 1 0,1-1 0,0 0 0,0 0 0,0 0 0,0 0 0,0 0 0,0 1 0,0-1 0,0 0 0,0 0 0,0 0 0,0 0 0,0 0 0,0 0 0,0 1 0,1-1 0,-1 0 0,0 0 0,0 0 0,0 0 0,0 0 0,0 0 0,0 1 0,0-1 0,0 0 0,0 0 0,0 0 0,1 0 0,-1 0 0,0 0 0,0 0 0,0 0 0,0 0 0,0 0 0,0 0 0,0 1 0,1-1 0,-1 0 0,0 0 0,0 0 0,0 0 0,0 0 0,1 0 0,13 4 0,16 1 0,-13-4 0,0 0 0,1-1 0,-1 0 0,0-2 0,0 0 0,0-1 0,0-1 0,-1 0 0,1-1 0,19-9 0,3-3 0,-24 11 0,0 0 0,-1-1 0,1-1 0,15-12 0,-33 19 0,0 0 0,0 0 0,-1 0 0,1 0 0,0 0 0,-1 1 0,1 0 0,-1 0 0,1 0 0,-5 0 0,-8 1 0,1 1 0,-1 0 0,1 2 0,-1-1 0,1 2 0,0 0 0,1 1 0,-1 0 0,1 1 0,-14 9 0,28-15 0,-1-1 0,1 0 0,0 0 0,-1 0 0,1 0 0,0 1 0,-1-1 0,1 0 0,0 0 0,0 1 0,-1-1 0,1 0 0,0 0 0,-1 1 0,1-1 0,0 0 0,0 1 0,0-1 0,0 0 0,-1 1 0,1-1 0,0 0 0,0 1 0,0-1 0,0 1 0,0-1 0,0 0 0,0 1 0,0-1 0,0 1 0,0-1 0,0 0 0,0 1 0,0-1 0,0 0 0,0 1 0,0-1 0,0 1 0,1-1 0,-1 1 0,18 5 0,31-4 0,-45-2 0,119-2 0,-143 3 0,-19-1 0,1 1 0,0 2 0,-65 15 0,192-15 0,35-4 0,-124 1 0,0 0 0,0 0 0,0 0 0,0 1 0,0-1 0,0 0 0,0 0 0,0 0 0,0 0 0,0 0 0,0 0 0,0 0 0,0 0 0,0 0 0,0 0 0,0 1 0,0-1 0,0 0 0,0 0 0,0 0 0,0 0 0,0 0 0,0 0 0,0 0 0,0 0 0,0 0 0,0 0 0,0 0 0,0 1 0,0-1 0,0 0 0,0 0 0,0 0 0,1 0 0,-1 0 0,0 0 0,0 0 0,0 0 0,0 0 0,0 0 0,0 0 0,0 0 0,0 0 0,0 0 0,0 0 0,0 0 0,1 0 0,-1 0 0,0 0 0,0 0 0,0 0 0,0 0 0,0 0 0,0 0 0,0 0 0,0 0 0,0 0 0,-11 7 0,-18 3 0,4-6 0,0 1 0,0 1 0,1 0 0,0 2 0,-30 15 0,59-19 0,1-1 0,0 0 0,-1 0 0,2-1 0,-1 0 0,9 3 0,20 0 0,1-1 0,0-2 0,52-4 0,-41 1 0,-219 0 0,173 1 0,1 0 0,-1 0 0,0 0 0,1 0 0,-1 0 0,1-1 0,-1 1 0,0-1 0,1 1 0,-1-1 0,0 1 0,1-1 0,-1 0 0,0 0 0,0 1 0,0-1 0,1 0 0,-1 0 0,0 0 0,0 0 0,-1-1 0,1 1 0,0 0 0,0 0 0,0 0 0,0-2 0,-1 1 0,0 1 0,0-1 0,-1 1 0,1 0 0,0-1 0,-1 1 0,1-1 0,-1 1 0,1 0 0,-1-1 0,0 1 0,0 0 0,1-1 0,-1 1 0,0 0 0,0 0 0,0 0 0,0 0 0,0 0 0,-1 0 0,1 0 0,0 0 0,0 1 0,-1-1 0,-1 0 0,-6-4 0,0 1 0,-1 1 0,0 0 0,0 0 0,0 1 0,0 0 0,0 1 0,0 0 0,0 0 0,0 1 0,-16 2 0,12-1 0,1 0 0,-1-2 0,1 1 0,-1-2 0,-15-3 0,29 5 0,0 0 0,-1 0 0,1 0 0,0 0 0,-1 0 0,1 0 0,0 0 0,0 0 0,-1 0 0,1 0 0,0 0 0,-1 0 0,1 0 0,0 0 0,0-1 0,-1 1 0,1 0 0,0 0 0,0 0 0,-1 0 0,1 0 0,0-1 0,0 1 0,-1 0 0,1 0 0,0-1 0,0 1 0,0 0 0,0 0 0,-1 0 0,1-1 0,0 1 0,0 0 0,0-1 0,0 1 0,0 0 0,0 0 0,0-1 0,0 1 0,0 0 0,0-1 0,0 1 0,14-7 0,34-3 0,-38 8 0,183-38 0,-104 29-1365,-72 6-5461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00:49:38.7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195 126 24575,'56'-2'0,"71"-13"0,-56 5 0,-4-1 0,-41 6 0,0 1 0,33 0 0,197 5 0,-763-1 0,602 22 0,201-17 0,-166-7 0,-130 2 0,0 0 0,-1 0 0,1 0 0,0 0 0,0 0 0,0 0 0,0 0 0,0 0 0,0 0 0,0 0 0,0 0 0,0 0 0,0 0 0,0 1 0,0-1 0,0 0 0,0 0 0,0 0 0,0 0 0,0 0 0,0 0 0,0 0 0,0 0 0,0 0 0,0 0 0,0 0 0,0 1 0,0-1 0,0 0 0,0 0 0,0 0 0,0 0 0,0 0 0,0 0 0,0 0 0,0 0 0,0 0 0,0 0 0,0 0 0,1 0 0,-1 1 0,0-1 0,0 0 0,0 0 0,0 0 0,0 0 0,0 0 0,0 0 0,0 0 0,0 0 0,0 0 0,0 0 0,0 0 0,1 0 0,-1 0 0,0 0 0,0 0 0,-12 8 0,-16 5 0,5-6 0,0-1 0,-1-1 0,1 0 0,-1-2 0,0-1 0,-41-2 0,28 0 0,-65 8 0,14 3 0,-1-5 0,-122-6 0,86-2 0,802 2 0,-654 4 0,-23-4 0,0 0 0,0 0 0,0 0 0,0 1 0,0-1 0,0 0 0,0 0 0,0 0 0,0 1 0,1-1 0,-1 0 0,0 0 0,0 0 0,0 1 0,0-1 0,-1 0 0,1 0 0,0 0 0,0 1 0,0-1 0,0 0 0,0 0 0,0 0 0,0 1 0,0-1 0,0 0 0,0 0 0,-1 0 0,1 0 0,0 1 0,0-1 0,0 0 0,0 0 0,0 0 0,-1 0 0,1 0 0,0 1 0,0-1 0,0 0 0,-1 0 0,1 0 0,0 0 0,0 0 0,0 0 0,-1 0 0,-37 13 0,-33-7 0,-43 6 0,64-6 0,-1-2 0,-72-4 0,78-1 0,185 27 0,-9-27 0,21 3 0,-150-2 0,-1 0 0,1 0 0,-1 0 0,1 0 0,-1 0 0,1 1 0,-1-1 0,0 0 0,1 1 0,-1-1 0,1 1 0,-1 0 0,0-1 0,1 1 0,-1 0 0,0 0 0,0 0 0,2 1 0,-4-1 0,1 0 0,-1-1 0,1 1 0,0 0 0,-1 0 0,1-1 0,-1 1 0,0 0 0,1-1 0,-1 1 0,1-1 0,-1 1 0,0-1 0,0 1 0,1-1 0,-1 0 0,0 1 0,0-1 0,1 0 0,-1 1 0,0-1 0,0 0 0,0 0 0,1 0 0,-1 0 0,0 0 0,0 0 0,0 0 0,0 0 0,0 0 0,-1 0 0,-74 10 0,24-2 0,-94 3 0,175-10 0,187-4 0,-215 3 0,1 0 0,-1 0 0,1 0 0,-1 0 0,1 0 0,-1 0 0,1-1 0,-1 1 0,0-1 0,1 1 0,-1-1 0,0 1 0,1-1 0,-1 0 0,0 0 0,0 0 0,1 0 0,0-1 0,-2 1 0,0 0 0,-1 0 0,1 1 0,-1-1 0,1 0 0,-1 0 0,1 1 0,-1-1 0,1 1 0,-1-1 0,1 0 0,-1 1 0,0-1 0,0 1 0,1 0 0,-1-1 0,0 1 0,0-1 0,1 1 0,-1 0 0,0 0 0,0-1 0,0 1 0,0 0 0,1 0 0,-1 0 0,0 0 0,0 0 0,0 0 0,0 0 0,-1 1 0,-156-29 0,-20 1 0,51 3 0,66 8 0,58 16 0,-1-1 0,1-1 0,1 1 0,-1 0 0,0-1 0,0 1 0,0-1 0,1 0 0,-1 0 0,1 0 0,0 0 0,-1 0 0,1-1 0,0 1 0,0-1 0,-2-3 0,4 4 0,0 1 0,0 0 0,0 0 0,0-1 0,1 1 0,-1 0 0,1 0 0,-1 0 0,0-1 0,1 1 0,0 0 0,-1 0 0,1 0 0,0 0 0,-1 0 0,1 0 0,0 0 0,0 0 0,0 1 0,0-1 0,0 0 0,0 0 0,0 1 0,0-1 0,0 1 0,0-1 0,1 1 0,1-1 0,35-14 0,-11 9 0,50-4 0,-5 1 0,-1 1 0,1 3 0,114 7 0,-57 1 0,709-3 0,-1273 0 0,415 1 0,0 1 0,1 2 0,0 0 0,-22 7 0,130-8 0,518-3 0,-607 0 0,0 0 0,0 0 0,0 0 0,-1 0 0,1 0 0,0 0 0,0 0 0,0 0 0,0 0 0,0 0 0,0 0 0,0 1 0,0-1 0,0 0 0,0 0 0,0 0 0,0 0 0,0 0 0,0 0 0,0 0 0,0 0 0,0 0 0,0 0 0,0 0 0,1 1 0,-1-1 0,0 0 0,0 0 0,0 0 0,0 0 0,0 0 0,0 0 0,0 0 0,0 0 0,0 0 0,0 0 0,0 0 0,0 0 0,0 0 0,0 0 0,0 0 0,1 0 0,-1 0 0,0 0 0,0 0 0,0 1 0,0-1 0,0 0 0,0 0 0,0 0 0,0 0 0,0 0 0,1 0 0,-14 6 0,-15 5 0,-9 0 0,-56 10 0,36-11 0,29-5 0,0-1 0,-37 1 0,-445-6 0,1175 1 0,-700 0 0,1 1 0,-1 1 0,-52 11 0,43-6 0,0-2 0,0-2 0,0-1 0,-50-6 0,-8 1 0,27 3 0,45 0 0,26 0 0,11 0 0,83-1 0,103 3 0,-125 10 0,-49-8 0,0 0 0,27 1 0,48-6 0,40 2 0,-132-1 0,-1 0 0,0 0 0,1 0 0,-1 0 0,1 0 0,-1 0 0,0 1 0,1-1 0,-1 0 0,0 1 0,1-1 0,-1 1 0,0-1 0,0 1 0,1 0 0,-1 0 0,0-1 0,0 1 0,1 2 0,-2-2 0,-1-1 0,1 1 0,-1 0 0,1 0 0,-1 0 0,0 0 0,1-1 0,-1 1 0,0 0 0,0-1 0,1 1 0,-1 0 0,0-1 0,0 1 0,0-1 0,0 1 0,0-1 0,0 0 0,0 1 0,0-1 0,0 0 0,0 0 0,0 0 0,0 0 0,-1 0 0,-38 9 0,0-1 0,-1-3 0,1-1 0,-60-2 0,28-4 0,-109 4 0,171-1 0,1 0 0,-1 1 0,1 1 0,0-1 0,-16 8 0,66-3 0,39-5 0,152-6 0,-231 4 0,1 0 0,-1 0 0,1 0 0,-1 0 0,1 0 0,-1 0 0,0-1 0,1 1 0,-1-1 0,1 1 0,-1-1 0,0 1 0,0-1 0,1 0 0,-1 0 0,0 0 0,0 1 0,2-3 0,-3 2 0,0 0 0,-1 0 0,1 1 0,-1-1 0,1 0 0,-1 0 0,1 1 0,-1-1 0,0 1 0,1-1 0,-1 0 0,1 1 0,-1-1 0,0 1 0,0-1 0,1 1 0,-1 0 0,0-1 0,0 1 0,0 0 0,1 0 0,-1-1 0,0 1 0,0 0 0,0 0 0,0 0 0,0 0 0,1 0 0,-1 0 0,0 0 0,-1 1 0,-35-3 0,-35-5 0,69 7 0,0-1 0,0 0 0,0 0 0,0 0 0,0 0 0,0 0 0,0 0 0,0-1 0,0 0 0,0 1 0,1-1 0,-1 0 0,1 0 0,0-1 0,-1 1 0,1 0 0,-3-5 0,5 6 0,0 0 0,1 0 0,-1 0 0,0 1 0,1-1 0,-1 0 0,1 0 0,-1 0 0,1 1 0,-1-1 0,1 0 0,0 1 0,-1-1 0,1 1 0,0-1 0,-1 1 0,1-1 0,0 1 0,0-1 0,-1 1 0,1-1 0,0 1 0,0 0 0,0 0 0,0-1 0,1 1 0,31-13 0,-27 12 0,18-8 0,0 1 0,0 1 0,28-4 0,-23 5 0,44-14 0,2-2 0,55-6 0,46 3 0,-151 22 0,0-2 0,0-1 0,42-15 0,-56 13 0,-22 4 0,-23 5 0,-252 71 0,265-67 0,0 2 0,-27 11 0,-7 2 0,143-18 0,377-3 0,-443 0 0,0-1 0,38-10 0,-12 2 0,45-14 0,-161 24 0,21-2 0,28 2 0,-14-1 0,0 2 0,0 1 0,0 2 0,0 0 0,-46 14 0,56-11 0,-2-1 0,1-2 0,0 0 0,-1-2 0,-43 0 0,118-5 0,0-2 0,75-18 0,-3 1 0,-86 16 0,0 0 0,-1-3 0,1-1 0,-2-1 0,0-2 0,54-29 0,-103 39 0,-10 5 0,-76 22 0,-135 27 0,142-29 0,163-22 0,-22 2 0,9-2 0,-18 1 0,0-1 0,0-3 0,62-11 0,-74 10 0,1 0 0,33 0 0,-32 2 0,-1 0 0,33-7 0,-52 7 0,14-4 0,-22 4 0,-15 1 0,-14 2 0,-1 2 0,1 1 0,0 2 0,-31 9 0,-45 9 0,-10-2 0,-50 7 0,89-18 0,40-5 0,-54 1 0,83-7 0,3 0 0,1 0 0,0 0 0,0 0 0,0 0 0,0 0 0,-1 1 0,1-1 0,0 1 0,0 0 0,0 0 0,0 0 0,0 0 0,-5 3 0,8-3 0,1 0 0,-1-1 0,0 1 0,0-1 0,1 1 0,-1-1 0,0 1 0,1 0 0,-1-1 0,1 1 0,-1-1 0,1 0 0,-1 1 0,1-1 0,-1 1 0,1-1 0,0 0 0,-1 1 0,1-1 0,-1 0 0,1 0 0,0 1 0,-1-1 0,1 0 0,0 0 0,-1 0 0,1 0 0,0 0 0,-1 0 0,1 0 0,0 0 0,-1 0 0,2 0 0,28 4 0,417-1 0,-230-6 0,-193 3 0,1-1 0,-1-1 0,47-10 0,-46 7 0,-19 4 0,0 0 0,0 0 0,-1 0 0,1-1 0,0 1 0,-1-2 0,1 1 0,-1 0 0,8-6 0,-13 8 0,0-1 0,-1 1 0,1-1 0,-1 1 0,1-1 0,0 1 0,-1-1 0,1 1 0,-1-1 0,1 1 0,-1 0 0,1-1 0,-1 1 0,1 0 0,-1 0 0,0-1 0,1 1 0,-1 0 0,1 0 0,-1 0 0,0 0 0,1-1 0,-1 1 0,1 0 0,-1 0 0,0 0 0,1 0 0,-1 1 0,0-1 0,0 0 0,-26-3 0,8 4 0,0 1 0,1 0 0,-24 7 0,21-5 0,0 0 0,-25 1 0,14-2 0,1 1 0,-55 14 0,55-10 0,1-1 0,-2-2 0,-30 1 0,27-4 0,-42 9 0,44-5 0,-52 1 0,51-7 0,26 0 0,24-1 0,649 1 0,-691 2 0,-1 0 0,-26 7 0,-47 4 0,12 0 0,66-9 0,0 0 0,-24 1 0,-260-6 0,331 0 0,1-2 0,29-6 0,-27 4 0,45-3 0,130-17 0,-185 23 0,1 0 0,-1-1 0,0 0 0,-1-2 0,1 0 0,-1-1 0,30-14 0,-88 14 0,9 7 0,0 2 0,-38 8 0,39-5 0,-30 0 0,0-2 0,-99-6 0,41-1 0,30 4 0,-127 18 0,176-14 0,-48-2 0,57-4 0,-1 3 0,1 0 0,-36 8 0,23-3 0,0-2 0,0-2 0,-1-1 0,-47-6 0,-10 1 0,29 4 0,-82-3 0,154 3 0,-1-1 0,1 0 0,-1 0 0,1-1 0,-1 1 0,1 0 0,-1 0 0,1-1 0,0 1 0,-1-1 0,1 1 0,-1-1 0,1 0 0,0 1 0,0-1 0,-1 0 0,1 0 0,-1-1 0,2 1 0,1 0 0,-1 0 0,1 1 0,-1-1 0,1 0 0,0 0 0,-1 1 0,1-1 0,0 0 0,0 1 0,-1-1 0,1 0 0,0 1 0,0-1 0,0 1 0,0 0 0,0-1 0,0 1 0,0 0 0,0-1 0,0 1 0,0 0 0,0 0 0,0 0 0,0 0 0,1 0 0,54-13 0,146-28 0,-134 30 0,-38 5 0,53-2 0,26-5 0,-76 7 0,42-1 0,-241 8-1365,142-1-5461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15T20:27:07.056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1,'318'0,"-289"1,1 2,49 12,-48-8,0-2,40 2,393-6,-214-3,-216 4,37 6,32 1,970-8,-491-3,-449 11,-19 0,363-7,-245-3,-68-1,180 4,-223 7,30 1,553-9,-338-2,-345 1,0 0,40-8,-31 4,0 0,39 2,-7 0,-43-1,-5-1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1C160-E5B7-4CB5-B272-DF2CF941C3BE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6BDB8-D3AA-415E-A752-D8B62B707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6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Eric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4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Eric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67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Lakshmi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09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Alexis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2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Alexis</a:t>
            </a:r>
          </a:p>
          <a:p>
            <a:r>
              <a:rPr lang="en-US"/>
              <a:t>(includes relay)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99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Nick</a:t>
            </a:r>
          </a:p>
          <a:p>
            <a:r>
              <a:rPr lang="en-US"/>
              <a:t>(mention ultrasonic sensor)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83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Nick</a:t>
            </a:r>
          </a:p>
          <a:p>
            <a:r>
              <a:rPr lang="en-US"/>
              <a:t>(change display to newer one if we decide to change)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10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28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011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92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2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87F2D-CCB7-74E3-1C42-10292250D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F50492-880E-D41E-41BE-DCE5BA972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D4BE4-32F1-1296-CC04-707F1C077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Everyone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36C06-B572-A646-C364-5698C929E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0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Nick ( mention async web server library) (mention what the website will be used for aka entering user’s email)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94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Lakshmi</a:t>
            </a:r>
          </a:p>
          <a:p>
            <a:r>
              <a:rPr lang="en-US"/>
              <a:t>(maybe add a slide for software libraries if need be)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56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Lakshmi – mention security protocols, fast email delivery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51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736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77B35-A69B-6EEB-657A-BDDFA3EDA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C74C08-7CFF-ADB7-3024-630D83175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5CC41B-721F-3334-9810-427195678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D786A-216E-9726-6193-54AC93ACD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321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13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6734B-D5DE-7CE9-8A79-352C63127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1DF3CF-2DE2-8C42-C43A-A67285B13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36DD86-0A56-E269-A88A-3BFBEEF63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819AB-AB89-CEEE-E466-EE5567CBF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132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7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005D-A0AA-A4EB-E4C6-AA9A476FC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379B91-6994-FBDF-464E-5585C056A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D66EDF-4B4E-87B6-EAB7-FB0BCD0D5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Eric/Alexis</a:t>
            </a:r>
          </a:p>
          <a:p>
            <a:endParaRPr lang="en-US"/>
          </a:p>
          <a:p>
            <a:r>
              <a:rPr lang="en-US"/>
              <a:t>Door sensor + while thing + buzzer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7CEAE-0C0F-A621-0FC2-50CC92AE1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38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Lakshmi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Alexis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345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Alexis – If too short bring up fingerprint sensor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856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Fingperint</a:t>
            </a:r>
            <a:r>
              <a:rPr lang="en-US"/>
              <a:t> sensor</a:t>
            </a:r>
          </a:p>
          <a:p>
            <a:r>
              <a:rPr lang="en-US"/>
              <a:t>Testing </a:t>
            </a:r>
            <a:r>
              <a:rPr lang="en-US" err="1"/>
              <a:t>pcb</a:t>
            </a:r>
            <a:r>
              <a:rPr lang="en-US"/>
              <a:t> is tricky and hard</a:t>
            </a:r>
          </a:p>
          <a:p>
            <a:r>
              <a:rPr lang="en-US"/>
              <a:t>Figuring out safe design….</a:t>
            </a:r>
          </a:p>
          <a:p>
            <a:r>
              <a:rPr lang="en-US" err="1"/>
              <a:t>Pcb</a:t>
            </a:r>
            <a:r>
              <a:rPr lang="en-US"/>
              <a:t> is expensive :(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372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Lot of the components needed a lot of debugging and testing</a:t>
            </a:r>
          </a:p>
          <a:p>
            <a:r>
              <a:rPr lang="en-US" err="1"/>
              <a:t>Fingperint</a:t>
            </a:r>
            <a:r>
              <a:rPr lang="en-US"/>
              <a:t> scanner gave issues with enrolling finger</a:t>
            </a:r>
          </a:p>
          <a:p>
            <a:r>
              <a:rPr lang="en-US"/>
              <a:t>Figuring out how to not allow the motion sensor to </a:t>
            </a:r>
            <a:r>
              <a:rPr lang="en-US" err="1"/>
              <a:t>constnalty</a:t>
            </a:r>
            <a:r>
              <a:rPr lang="en-US"/>
              <a:t> detect motion</a:t>
            </a:r>
          </a:p>
          <a:p>
            <a:r>
              <a:rPr lang="en-US"/>
              <a:t>How to saw email address in memory so user doesn’t have to constantly retype it and it will be saved in memory</a:t>
            </a:r>
          </a:p>
          <a:p>
            <a:r>
              <a:rPr lang="en-US"/>
              <a:t>Website only works when your connected to the same </a:t>
            </a:r>
            <a:r>
              <a:rPr lang="en-US" err="1"/>
              <a:t>wifi</a:t>
            </a:r>
            <a:r>
              <a:rPr lang="en-US"/>
              <a:t> network…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267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Alexis</a:t>
            </a:r>
          </a:p>
          <a:p>
            <a:r>
              <a:rPr lang="en-US"/>
              <a:t>(maybe a bullet points list or a timeline instead of a table)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01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to paper: registering email, door sensor, motion sensor time limit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2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Objectives to achieve goals</a:t>
            </a:r>
          </a:p>
          <a:p>
            <a:r>
              <a:rPr lang="en-US"/>
              <a:t>"objective" is a specific, measurable action or step you take to reach that goal, usually with a shorter timeframe and more defined deliverables</a:t>
            </a:r>
            <a:endParaRPr lang="en-US" b="0" i="0">
              <a:solidFill>
                <a:srgbClr val="001D35"/>
              </a:solidFill>
              <a:effectLst/>
              <a:latin typeface="Google Sans"/>
            </a:endParaRPr>
          </a:p>
          <a:p>
            <a:endParaRPr lang="en-US" b="0" i="0">
              <a:solidFill>
                <a:srgbClr val="001D35"/>
              </a:solidFill>
              <a:effectLst/>
              <a:latin typeface="Googl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62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Speaker: Eric/Nick (we need to change the paper table to 2 minutes –typo)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2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Eric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30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Speaker: Lakshmi</a:t>
            </a:r>
          </a:p>
          <a:p>
            <a:endParaRPr lang="en-US"/>
          </a:p>
          <a:p>
            <a:r>
              <a:rPr lang="en-US"/>
              <a:t>(add motion sensor and register email to this diagram)</a:t>
            </a:r>
          </a:p>
          <a:p>
            <a:r>
              <a:rPr lang="en-US"/>
              <a:t>(maybe door sensor)</a:t>
            </a:r>
          </a:p>
          <a:p>
            <a:endParaRPr lang="en-US"/>
          </a:p>
          <a:p>
            <a:r>
              <a:rPr lang="en-US"/>
              <a:t>(registered user means they enrolled their </a:t>
            </a:r>
            <a:r>
              <a:rPr lang="en-US" err="1"/>
              <a:t>fingperint</a:t>
            </a:r>
            <a:r>
              <a:rPr lang="en-US"/>
              <a:t>, unregistered means their an outsider and cant use the fingerprint)</a:t>
            </a:r>
          </a:p>
          <a:p>
            <a:endParaRPr lang="en-US"/>
          </a:p>
          <a:p>
            <a:r>
              <a:rPr lang="en-US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91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Nick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BDB8-D3AA-415E-A752-D8B62B707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4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6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7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0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4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5.m4a"/><Relationship Id="rId1" Type="http://schemas.openxmlformats.org/officeDocument/2006/relationships/audi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6.m4a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4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12" Type="http://schemas.openxmlformats.org/officeDocument/2006/relationships/image" Target="../media/image4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7.jpeg"/><Relationship Id="rId11" Type="http://schemas.openxmlformats.org/officeDocument/2006/relationships/image" Target="../media/image8.jpe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customXml" Target="../ink/ink3.xml"/><Relationship Id="rId2" Type="http://schemas.microsoft.com/office/2007/relationships/media" Target="../media/media33.m4a"/><Relationship Id="rId16" Type="http://schemas.openxmlformats.org/officeDocument/2006/relationships/image" Target="../media/image4.png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5" Type="http://schemas.openxmlformats.org/officeDocument/2006/relationships/image" Target="../media/image47.png"/><Relationship Id="rId10" Type="http://schemas.openxmlformats.org/officeDocument/2006/relationships/customXml" Target="../ink/ink2.xml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44.png"/><Relationship Id="rId14" Type="http://schemas.openxmlformats.org/officeDocument/2006/relationships/customXml" Target="../ink/ink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4.png"/><Relationship Id="rId4" Type="http://schemas.openxmlformats.org/officeDocument/2006/relationships/hyperlink" Target="mailto:smartsafesd1@gmail.com" TargetMode="External"/><Relationship Id="rId9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jpeg"/><Relationship Id="rId11" Type="http://schemas.openxmlformats.org/officeDocument/2006/relationships/image" Target="../media/image15.png"/><Relationship Id="rId5" Type="http://schemas.microsoft.com/office/2018/10/relationships/comments" Target="../comments/modernComment_122_CD81D3E.xml"/><Relationship Id="rId10" Type="http://schemas.openxmlformats.org/officeDocument/2006/relationships/image" Target="../media/image14.jpe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roup 453">
            <a:extLst>
              <a:ext uri="{FF2B5EF4-FFF2-40B4-BE49-F238E27FC236}">
                <a16:creationId xmlns:a16="http://schemas.microsoft.com/office/drawing/2014/main" id="{316DCFC9-6877-407C-8170-608FCB8E3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455" name="Rectangle 454">
              <a:extLst>
                <a:ext uri="{FF2B5EF4-FFF2-40B4-BE49-F238E27FC236}">
                  <a16:creationId xmlns:a16="http://schemas.microsoft.com/office/drawing/2014/main" id="{F7D8B73A-1349-4BA6-8F85-03A21ED56E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6" name="Picture 2">
              <a:extLst>
                <a:ext uri="{FF2B5EF4-FFF2-40B4-BE49-F238E27FC236}">
                  <a16:creationId xmlns:a16="http://schemas.microsoft.com/office/drawing/2014/main" id="{969ADA7C-B6B2-4FD7-AA5E-CC52AAE8C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6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p14="http://schemas.microsoft.com/office/powerpoint/2010/main" xmlns:a14="http://schemas.microsoft.com/office/drawing/2010/main" xmlns:a16="http://schemas.microsoft.com/office/drawing/2014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2" name="Picture 221" descr="Padlock on computer motherboard">
            <a:extLst>
              <a:ext uri="{FF2B5EF4-FFF2-40B4-BE49-F238E27FC236}">
                <a16:creationId xmlns:a16="http://schemas.microsoft.com/office/drawing/2014/main" id="{0211C2B8-5C00-2A1A-6C55-D541A04B09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b="15706"/>
          <a:stretch/>
        </p:blipFill>
        <p:spPr>
          <a:xfrm>
            <a:off x="-2" y="10"/>
            <a:ext cx="12188389" cy="6857990"/>
          </a:xfrm>
          <a:prstGeom prst="rect">
            <a:avLst/>
          </a:prstGeom>
        </p:spPr>
      </p:pic>
      <p:grpSp>
        <p:nvGrpSpPr>
          <p:cNvPr id="458" name="Group 457">
            <a:extLst>
              <a:ext uri="{FF2B5EF4-FFF2-40B4-BE49-F238E27FC236}">
                <a16:creationId xmlns:a16="http://schemas.microsoft.com/office/drawing/2014/main" id="{89353FE7-0D03-4AD2-8B8A-60A06F6BD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459" name="Round Diagonal Corner Rectangle 7">
              <a:extLst>
                <a:ext uri="{FF2B5EF4-FFF2-40B4-BE49-F238E27FC236}">
                  <a16:creationId xmlns:a16="http://schemas.microsoft.com/office/drawing/2014/main" id="{0C7A0320-FBCC-4F40-AF6E-CE65FFB3D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550A26E4-02C9-4F83-A334-0920B8CCF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461" name="Freeform 32">
                <a:extLst>
                  <a:ext uri="{FF2B5EF4-FFF2-40B4-BE49-F238E27FC236}">
                    <a16:creationId xmlns:a16="http://schemas.microsoft.com/office/drawing/2014/main" id="{06617CD6-4185-402B-8E23-BC52780534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" name="Freeform 33">
                <a:extLst>
                  <a:ext uri="{FF2B5EF4-FFF2-40B4-BE49-F238E27FC236}">
                    <a16:creationId xmlns:a16="http://schemas.microsoft.com/office/drawing/2014/main" id="{2C305CC9-3511-47F4-BF11-BC635C30C91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" name="Freeform 34">
                <a:extLst>
                  <a:ext uri="{FF2B5EF4-FFF2-40B4-BE49-F238E27FC236}">
                    <a16:creationId xmlns:a16="http://schemas.microsoft.com/office/drawing/2014/main" id="{5C70C5D1-31E4-48B9-AEB6-6460A2B81F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" name="Freeform 37">
                <a:extLst>
                  <a:ext uri="{FF2B5EF4-FFF2-40B4-BE49-F238E27FC236}">
                    <a16:creationId xmlns:a16="http://schemas.microsoft.com/office/drawing/2014/main" id="{1F033CE1-D380-43F1-81EC-97B6C86F39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" name="Freeform 35">
                <a:extLst>
                  <a:ext uri="{FF2B5EF4-FFF2-40B4-BE49-F238E27FC236}">
                    <a16:creationId xmlns:a16="http://schemas.microsoft.com/office/drawing/2014/main" id="{6997F95D-DC27-48A3-850A-2308C3C080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" name="Freeform 36">
                <a:extLst>
                  <a:ext uri="{FF2B5EF4-FFF2-40B4-BE49-F238E27FC236}">
                    <a16:creationId xmlns:a16="http://schemas.microsoft.com/office/drawing/2014/main" id="{569AE469-76B7-4FFE-B68B-0D7A77413F2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" name="Freeform 38">
                <a:extLst>
                  <a:ext uri="{FF2B5EF4-FFF2-40B4-BE49-F238E27FC236}">
                    <a16:creationId xmlns:a16="http://schemas.microsoft.com/office/drawing/2014/main" id="{DD99CF64-0E82-4D1A-BD2A-08942182F4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" name="Freeform 39">
                <a:extLst>
                  <a:ext uri="{FF2B5EF4-FFF2-40B4-BE49-F238E27FC236}">
                    <a16:creationId xmlns:a16="http://schemas.microsoft.com/office/drawing/2014/main" id="{98C12D33-1747-4B24-89ED-F441AE4A0C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" name="Freeform 40">
                <a:extLst>
                  <a:ext uri="{FF2B5EF4-FFF2-40B4-BE49-F238E27FC236}">
                    <a16:creationId xmlns:a16="http://schemas.microsoft.com/office/drawing/2014/main" id="{A60200CC-BAEC-4310-8C9B-F7BB783E98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" name="Rectangle 41">
                <a:extLst>
                  <a:ext uri="{FF2B5EF4-FFF2-40B4-BE49-F238E27FC236}">
                    <a16:creationId xmlns:a16="http://schemas.microsoft.com/office/drawing/2014/main" id="{2A7F40BF-B0BE-4B09-87EE-F56632B7ED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32">
                <a:extLst>
                  <a:ext uri="{FF2B5EF4-FFF2-40B4-BE49-F238E27FC236}">
                    <a16:creationId xmlns:a16="http://schemas.microsoft.com/office/drawing/2014/main" id="{353978AF-8FB9-4A61-A2EA-1995A14F39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" name="Freeform 33">
                <a:extLst>
                  <a:ext uri="{FF2B5EF4-FFF2-40B4-BE49-F238E27FC236}">
                    <a16:creationId xmlns:a16="http://schemas.microsoft.com/office/drawing/2014/main" id="{B20F89C3-4BAD-42AA-8D31-6F6DF17FE9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34">
                <a:extLst>
                  <a:ext uri="{FF2B5EF4-FFF2-40B4-BE49-F238E27FC236}">
                    <a16:creationId xmlns:a16="http://schemas.microsoft.com/office/drawing/2014/main" id="{A60FE276-3FF2-4622-BF99-D4E4B249E5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Freeform 37">
                <a:extLst>
                  <a:ext uri="{FF2B5EF4-FFF2-40B4-BE49-F238E27FC236}">
                    <a16:creationId xmlns:a16="http://schemas.microsoft.com/office/drawing/2014/main" id="{B05A0D3F-808B-48D6-A821-1FE9E86E8C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35">
                <a:extLst>
                  <a:ext uri="{FF2B5EF4-FFF2-40B4-BE49-F238E27FC236}">
                    <a16:creationId xmlns:a16="http://schemas.microsoft.com/office/drawing/2014/main" id="{69F7D438-BAA0-4DAD-9BC5-198B677A7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" name="Freeform 36">
                <a:extLst>
                  <a:ext uri="{FF2B5EF4-FFF2-40B4-BE49-F238E27FC236}">
                    <a16:creationId xmlns:a16="http://schemas.microsoft.com/office/drawing/2014/main" id="{EC63B186-43B8-4552-AFDB-A544240A7C5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38">
                <a:extLst>
                  <a:ext uri="{FF2B5EF4-FFF2-40B4-BE49-F238E27FC236}">
                    <a16:creationId xmlns:a16="http://schemas.microsoft.com/office/drawing/2014/main" id="{8542E82D-01AD-4BD8-8C5F-A6CDAD039B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Freeform 39">
                <a:extLst>
                  <a:ext uri="{FF2B5EF4-FFF2-40B4-BE49-F238E27FC236}">
                    <a16:creationId xmlns:a16="http://schemas.microsoft.com/office/drawing/2014/main" id="{6285CF32-2BD3-47D0-9A6C-3EE7FD6397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40">
                <a:extLst>
                  <a:ext uri="{FF2B5EF4-FFF2-40B4-BE49-F238E27FC236}">
                    <a16:creationId xmlns:a16="http://schemas.microsoft.com/office/drawing/2014/main" id="{FA36D129-7B33-4379-B9EE-5624B95766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0" name="Rectangle 41">
                <a:extLst>
                  <a:ext uri="{FF2B5EF4-FFF2-40B4-BE49-F238E27FC236}">
                    <a16:creationId xmlns:a16="http://schemas.microsoft.com/office/drawing/2014/main" id="{0229A187-4E69-4262-B001-C5F0B55225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7CE70-D79D-85C4-C2E5-586CD3F21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457976"/>
            <a:ext cx="6858000" cy="748509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Smart Safe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8C2A75-D1F3-78D4-7953-07CB975C0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4934" y="3259797"/>
            <a:ext cx="6984734" cy="12231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1900" b="1"/>
              <a:t>Critical DESIGN REVIEW</a:t>
            </a:r>
          </a:p>
          <a:p>
            <a:pPr algn="ctr">
              <a:lnSpc>
                <a:spcPct val="110000"/>
              </a:lnSpc>
            </a:pPr>
            <a:r>
              <a:rPr lang="en-US" sz="1900" b="1"/>
              <a:t>GROUP 21</a:t>
            </a:r>
          </a:p>
          <a:p>
            <a:pPr algn="ctr">
              <a:lnSpc>
                <a:spcPct val="110000"/>
              </a:lnSpc>
            </a:pPr>
            <a:endParaRPr lang="en-US" sz="1100"/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8883A47-7FE3-B4C9-082E-97AC338CAC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44275" y="59559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5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85"/>
    </mc:Choice>
    <mc:Fallback>
      <p:transition spd="slow" advTm="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000F-FF3F-F46B-E163-87C7AA9FD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23" y="618518"/>
            <a:ext cx="10192388" cy="1478570"/>
          </a:xfrm>
        </p:spPr>
        <p:txBody>
          <a:bodyPr/>
          <a:lstStyle/>
          <a:p>
            <a:r>
              <a:rPr lang="en-US"/>
              <a:t>Microcontroller/Microprocessor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39594-289D-0489-C64C-581A2BA1B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5213537"/>
            <a:ext cx="9905999" cy="1003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Final Decision: ESP-WROOM-32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373165-6B7F-00F7-1570-13E253790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58198"/>
              </p:ext>
            </p:extLst>
          </p:nvPr>
        </p:nvGraphicFramePr>
        <p:xfrm>
          <a:off x="749875" y="1711930"/>
          <a:ext cx="8574925" cy="27743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21050">
                  <a:extLst>
                    <a:ext uri="{9D8B030D-6E8A-4147-A177-3AD203B41FA5}">
                      <a16:colId xmlns:a16="http://schemas.microsoft.com/office/drawing/2014/main" val="340393"/>
                    </a:ext>
                  </a:extLst>
                </a:gridCol>
                <a:gridCol w="1578067">
                  <a:extLst>
                    <a:ext uri="{9D8B030D-6E8A-4147-A177-3AD203B41FA5}">
                      <a16:colId xmlns:a16="http://schemas.microsoft.com/office/drawing/2014/main" val="3197063065"/>
                    </a:ext>
                  </a:extLst>
                </a:gridCol>
                <a:gridCol w="1293952">
                  <a:extLst>
                    <a:ext uri="{9D8B030D-6E8A-4147-A177-3AD203B41FA5}">
                      <a16:colId xmlns:a16="http://schemas.microsoft.com/office/drawing/2014/main" val="2098190979"/>
                    </a:ext>
                  </a:extLst>
                </a:gridCol>
                <a:gridCol w="1293952">
                  <a:extLst>
                    <a:ext uri="{9D8B030D-6E8A-4147-A177-3AD203B41FA5}">
                      <a16:colId xmlns:a16="http://schemas.microsoft.com/office/drawing/2014/main" val="3007607974"/>
                    </a:ext>
                  </a:extLst>
                </a:gridCol>
                <a:gridCol w="1293952">
                  <a:extLst>
                    <a:ext uri="{9D8B030D-6E8A-4147-A177-3AD203B41FA5}">
                      <a16:colId xmlns:a16="http://schemas.microsoft.com/office/drawing/2014/main" val="3990089925"/>
                    </a:ext>
                  </a:extLst>
                </a:gridCol>
                <a:gridCol w="1293952">
                  <a:extLst>
                    <a:ext uri="{9D8B030D-6E8A-4147-A177-3AD203B41FA5}">
                      <a16:colId xmlns:a16="http://schemas.microsoft.com/office/drawing/2014/main" val="3891071959"/>
                    </a:ext>
                  </a:extLst>
                </a:gridCol>
              </a:tblGrid>
              <a:tr h="6824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Memory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Processor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GPIO Pins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Operating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952454"/>
                  </a:ext>
                </a:extLst>
              </a:tr>
              <a:tr h="697296">
                <a:tc>
                  <a:txBody>
                    <a:bodyPr/>
                    <a:lstStyle/>
                    <a:p>
                      <a:r>
                        <a:rPr lang="en-US"/>
                        <a:t>Arduino Mega 2560 Rev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256KB(Flash)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16MHz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$48.40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72367"/>
                  </a:ext>
                </a:extLst>
              </a:tr>
              <a:tr h="697296">
                <a:tc>
                  <a:txBody>
                    <a:bodyPr/>
                    <a:lstStyle/>
                    <a:p>
                      <a:r>
                        <a:rPr lang="en-US"/>
                        <a:t>Raspberry Pi 3 Model B+</a:t>
                      </a: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2GB(RAM)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1.5GHz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$45.00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691462"/>
                  </a:ext>
                </a:extLst>
              </a:tr>
              <a:tr h="697296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ESP-WROOM-32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Max of 16MB(Flash)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2.4GHz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3.3V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$9.99(3 pk)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951245"/>
                  </a:ext>
                </a:extLst>
              </a:tr>
            </a:tbl>
          </a:graphicData>
        </a:graphic>
      </p:graphicFrame>
      <p:pic>
        <p:nvPicPr>
          <p:cNvPr id="6" name="Picture 5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16CD3CC2-961A-0C36-60CA-26FF4D013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712818" y="4766889"/>
            <a:ext cx="2136846" cy="1575624"/>
          </a:xfrm>
          <a:prstGeom prst="roundRect">
            <a:avLst/>
          </a:prstGeom>
        </p:spPr>
      </p:pic>
      <p:pic>
        <p:nvPicPr>
          <p:cNvPr id="4" name="Picture 3" descr="HiLetgo ESP-WROOM-32 ESP32 ESP-32S Development Board 2.4GHz Dual-Mode WiFi + Bluetooth Dual cores Microcontroller Processor Integrated with Antenna RF">
            <a:extLst>
              <a:ext uri="{FF2B5EF4-FFF2-40B4-BE49-F238E27FC236}">
                <a16:creationId xmlns:a16="http://schemas.microsoft.com/office/drawing/2014/main" id="{3A2B4D62-C8B2-541F-F8B1-CAF60B58D3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70" t="8457" r="3204" b="10682"/>
          <a:stretch/>
        </p:blipFill>
        <p:spPr>
          <a:xfrm>
            <a:off x="9501808" y="1843318"/>
            <a:ext cx="2335697" cy="2004393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0283462-DFD1-0DC2-EC49-DF4E18880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24800" y="6176583"/>
            <a:ext cx="487363" cy="487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C9ED16-D9AD-480F-EE72-F2C15B785C31}"/>
              </a:ext>
            </a:extLst>
          </p:cNvPr>
          <p:cNvSpPr txBox="1"/>
          <p:nvPr/>
        </p:nvSpPr>
        <p:spPr>
          <a:xfrm>
            <a:off x="10066690" y="4080558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2196671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45"/>
    </mc:Choice>
    <mc:Fallback>
      <p:transition spd="slow" advTm="2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72200-A90C-5C15-D2E0-2412F1074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8922" y="243918"/>
            <a:ext cx="5282298" cy="85150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/>
              <a:t>Keypad Selection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9D71A80-FFE5-E75B-210F-0B9FAF870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6041" y="2249487"/>
            <a:ext cx="3281004" cy="3541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defTabSz="9144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6D692-C9FD-F141-DDE3-A8F549198F3B}"/>
              </a:ext>
            </a:extLst>
          </p:cNvPr>
          <p:cNvSpPr txBox="1"/>
          <p:nvPr/>
        </p:nvSpPr>
        <p:spPr>
          <a:xfrm>
            <a:off x="7695293" y="1169951"/>
            <a:ext cx="39709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For our keypad selection we chose the Membrane Keypad because it is user friendly, easy to maintain, and designed to take up minimal space and weight</a:t>
            </a:r>
          </a:p>
          <a:p>
            <a:endParaRPr lang="en-US" sz="2000"/>
          </a:p>
          <a:p>
            <a:r>
              <a:rPr lang="en-US" sz="2000"/>
              <a:t>Final Decision: NEXTION 16 Keys Matrix Keypad 4x4 Membrane Keyboard Module</a:t>
            </a: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DD9EAEF9-8DE9-70E5-6885-5E34317C4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769" y="4199561"/>
            <a:ext cx="2089174" cy="2057399"/>
          </a:xfrm>
          <a:prstGeom prst="rect">
            <a:avLst/>
          </a:prstGeom>
        </p:spPr>
      </p:pic>
      <p:sp>
        <p:nvSpPr>
          <p:cNvPr id="133" name="Rectangle 6">
            <a:extLst>
              <a:ext uri="{FF2B5EF4-FFF2-40B4-BE49-F238E27FC236}">
                <a16:creationId xmlns:a16="http://schemas.microsoft.com/office/drawing/2014/main" id="{7A31C091-DD7F-707B-03E4-B68EBE1B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8980" y="3449134"/>
            <a:ext cx="3281004" cy="35417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R="0" lvl="0" defTabSz="9144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Pct val="125000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graphicFrame>
        <p:nvGraphicFramePr>
          <p:cNvPr id="141" name="Table 140">
            <a:extLst>
              <a:ext uri="{FF2B5EF4-FFF2-40B4-BE49-F238E27FC236}">
                <a16:creationId xmlns:a16="http://schemas.microsoft.com/office/drawing/2014/main" id="{BC425749-5FE0-FAA9-9A1E-B532CFDA1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044891"/>
              </p:ext>
            </p:extLst>
          </p:nvPr>
        </p:nvGraphicFramePr>
        <p:xfrm>
          <a:off x="598558" y="1260394"/>
          <a:ext cx="6887463" cy="50065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34932">
                  <a:extLst>
                    <a:ext uri="{9D8B030D-6E8A-4147-A177-3AD203B41FA5}">
                      <a16:colId xmlns:a16="http://schemas.microsoft.com/office/drawing/2014/main" val="463641084"/>
                    </a:ext>
                  </a:extLst>
                </a:gridCol>
                <a:gridCol w="1261867">
                  <a:extLst>
                    <a:ext uri="{9D8B030D-6E8A-4147-A177-3AD203B41FA5}">
                      <a16:colId xmlns:a16="http://schemas.microsoft.com/office/drawing/2014/main" val="3343633834"/>
                    </a:ext>
                  </a:extLst>
                </a:gridCol>
                <a:gridCol w="1364140">
                  <a:extLst>
                    <a:ext uri="{9D8B030D-6E8A-4147-A177-3AD203B41FA5}">
                      <a16:colId xmlns:a16="http://schemas.microsoft.com/office/drawing/2014/main" val="952056128"/>
                    </a:ext>
                  </a:extLst>
                </a:gridCol>
                <a:gridCol w="1517990">
                  <a:extLst>
                    <a:ext uri="{9D8B030D-6E8A-4147-A177-3AD203B41FA5}">
                      <a16:colId xmlns:a16="http://schemas.microsoft.com/office/drawing/2014/main" val="1002818568"/>
                    </a:ext>
                  </a:extLst>
                </a:gridCol>
                <a:gridCol w="1908534">
                  <a:extLst>
                    <a:ext uri="{9D8B030D-6E8A-4147-A177-3AD203B41FA5}">
                      <a16:colId xmlns:a16="http://schemas.microsoft.com/office/drawing/2014/main" val="627797006"/>
                    </a:ext>
                  </a:extLst>
                </a:gridCol>
              </a:tblGrid>
              <a:tr h="4416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Type 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Technology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Advantages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Disadvantages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Suitability for Safe Design 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extLst>
                  <a:ext uri="{0D108BD9-81ED-4DB2-BD59-A6C34878D82A}">
                    <a16:rowId xmlns:a16="http://schemas.microsoft.com/office/drawing/2014/main" val="2810728242"/>
                  </a:ext>
                </a:extLst>
              </a:tr>
              <a:tr h="14814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Membrane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Flexible layers of membranes that are connected 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Easier to clean and maintain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Resistant to dirt or water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Slim profile and lightweight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Limited tactile feedback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Less durability for frequent pushing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More suitable for compact design due to slim size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Best for safes requiring minimal space or weight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extLst>
                  <a:ext uri="{0D108BD9-81ED-4DB2-BD59-A6C34878D82A}">
                    <a16:rowId xmlns:a16="http://schemas.microsoft.com/office/drawing/2014/main" val="2034876601"/>
                  </a:ext>
                </a:extLst>
              </a:tr>
              <a:tr h="11527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Mechanical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Physical push buttons with tactile feedback 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Stronger and withstanding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Easy to interface with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Debouncing feature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Heavier weight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Prone to dust or water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Suitable for robust designs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Good for safes requiring long-term durability and user feedback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extLst>
                  <a:ext uri="{0D108BD9-81ED-4DB2-BD59-A6C34878D82A}">
                    <a16:rowId xmlns:a16="http://schemas.microsoft.com/office/drawing/2014/main" val="2819862769"/>
                  </a:ext>
                </a:extLst>
              </a:tr>
              <a:tr h="13832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Touch Sensor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Keys that senses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physical human touch 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Less likely to physical damage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Cannot be damaged by dust or liquid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Modern design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Sensitive touch factors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Requires cleaning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Fewer available products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Ideal for sleek, modern safes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Lightweight and tech-forward option, though less common</a:t>
                      </a:r>
                      <a:endParaRPr lang="en-US" sz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2800" marR="22800" marT="0" marB="0"/>
                </a:tc>
                <a:extLst>
                  <a:ext uri="{0D108BD9-81ED-4DB2-BD59-A6C34878D82A}">
                    <a16:rowId xmlns:a16="http://schemas.microsoft.com/office/drawing/2014/main" val="4083655223"/>
                  </a:ext>
                </a:extLst>
              </a:tr>
            </a:tbl>
          </a:graphicData>
        </a:graphic>
      </p:graphicFrame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ED6950F-C581-7F7E-A0C7-35DB3AF2A8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l="17269" t="3728" r="14044" b="46370"/>
          <a:stretch/>
        </p:blipFill>
        <p:spPr>
          <a:xfrm>
            <a:off x="10056862" y="5071331"/>
            <a:ext cx="1828348" cy="1610687"/>
          </a:xfrm>
          <a:prstGeom prst="round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DC8B8C7-F346-1212-0450-F51644D9F778}"/>
              </a:ext>
            </a:extLst>
          </p:cNvPr>
          <p:cNvSpPr txBox="1"/>
          <p:nvPr/>
        </p:nvSpPr>
        <p:spPr>
          <a:xfrm>
            <a:off x="10256485" y="4665620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9A0AC9-1FCA-CD24-4FA2-2372A2840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27354" y="579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71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86"/>
    </mc:Choice>
    <mc:Fallback>
      <p:transition spd="slow" advTm="28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17484-AD33-9FA1-0CD1-7154802D1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0"/>
            <a:ext cx="9905998" cy="1265238"/>
          </a:xfrm>
        </p:spPr>
        <p:txBody>
          <a:bodyPr/>
          <a:lstStyle/>
          <a:p>
            <a:pPr algn="ctr"/>
            <a:r>
              <a:rPr lang="en-US"/>
              <a:t>Fingerprint Sensor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6217225-A9F3-A036-EA71-AB6675FC42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712280"/>
              </p:ext>
            </p:extLst>
          </p:nvPr>
        </p:nvGraphicFramePr>
        <p:xfrm>
          <a:off x="681644" y="1252771"/>
          <a:ext cx="7323512" cy="518822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28633">
                  <a:extLst>
                    <a:ext uri="{9D8B030D-6E8A-4147-A177-3AD203B41FA5}">
                      <a16:colId xmlns:a16="http://schemas.microsoft.com/office/drawing/2014/main" val="2090368086"/>
                    </a:ext>
                  </a:extLst>
                </a:gridCol>
                <a:gridCol w="1211912">
                  <a:extLst>
                    <a:ext uri="{9D8B030D-6E8A-4147-A177-3AD203B41FA5}">
                      <a16:colId xmlns:a16="http://schemas.microsoft.com/office/drawing/2014/main" val="2208789340"/>
                    </a:ext>
                  </a:extLst>
                </a:gridCol>
                <a:gridCol w="1747233">
                  <a:extLst>
                    <a:ext uri="{9D8B030D-6E8A-4147-A177-3AD203B41FA5}">
                      <a16:colId xmlns:a16="http://schemas.microsoft.com/office/drawing/2014/main" val="340685154"/>
                    </a:ext>
                  </a:extLst>
                </a:gridCol>
                <a:gridCol w="1762105">
                  <a:extLst>
                    <a:ext uri="{9D8B030D-6E8A-4147-A177-3AD203B41FA5}">
                      <a16:colId xmlns:a16="http://schemas.microsoft.com/office/drawing/2014/main" val="2135282584"/>
                    </a:ext>
                  </a:extLst>
                </a:gridCol>
                <a:gridCol w="1873629">
                  <a:extLst>
                    <a:ext uri="{9D8B030D-6E8A-4147-A177-3AD203B41FA5}">
                      <a16:colId xmlns:a16="http://schemas.microsoft.com/office/drawing/2014/main" val="3738341324"/>
                    </a:ext>
                  </a:extLst>
                </a:gridCol>
              </a:tblGrid>
              <a:tr h="1750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Type </a:t>
                      </a:r>
                      <a:endParaRPr lang="en-US" sz="18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Technology</a:t>
                      </a:r>
                      <a:endParaRPr lang="en-US" sz="18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Advantages </a:t>
                      </a:r>
                      <a:endParaRPr lang="en-US" sz="18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Disadvantages</a:t>
                      </a:r>
                      <a:endParaRPr lang="en-US" sz="18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Suitability for Safe Design </a:t>
                      </a:r>
                      <a:endParaRPr lang="en-US" sz="18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extLst>
                  <a:ext uri="{0D108BD9-81ED-4DB2-BD59-A6C34878D82A}">
                    <a16:rowId xmlns:a16="http://schemas.microsoft.com/office/drawing/2014/main" val="573890374"/>
                  </a:ext>
                </a:extLst>
              </a:tr>
              <a:tr h="12901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Capacitive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Uses pressure of the fingerprint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Difficult to replicate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Fast speed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accuracy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Robust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cost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Susceptible to electrostatic discharge damages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Sensitive to wet or very dry fingertips</a:t>
                      </a:r>
                      <a:endParaRPr lang="en-US" sz="1200" kern="100"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compact design due to slim size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Suitable for robust designs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extLst>
                  <a:ext uri="{0D108BD9-81ED-4DB2-BD59-A6C34878D82A}">
                    <a16:rowId xmlns:a16="http://schemas.microsoft.com/office/drawing/2014/main" val="3209156769"/>
                  </a:ext>
                </a:extLst>
              </a:tr>
              <a:tr h="12852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Optical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Uses light of the fingerprint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 effective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Fast speed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Easy maintenance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Easily available in the market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Work well with variety of skin conditions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Susceptible to hacking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Not as robust than others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Sensitive to dry, oily, or wet fingertips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variety of skin conditions like scars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Easy integration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Fast processing time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extLst>
                  <a:ext uri="{0D108BD9-81ED-4DB2-BD59-A6C34878D82A}">
                    <a16:rowId xmlns:a16="http://schemas.microsoft.com/office/drawing/2014/main" val="3436727738"/>
                  </a:ext>
                </a:extLst>
              </a:tr>
              <a:tr h="17076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Thermal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Uses the heat pattern of the fingerprint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Difficult to replicate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Functions effectively when fingertip is dry, oily, or wet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Reliable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cost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Requires more maintenance than others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Slow speed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Sensitive to significant temperature changes in the environment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designs with no size constrictions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Suitable for varying fingertips in cleanliness, moisture or dryness levels</a:t>
                      </a:r>
                      <a:endParaRPr lang="en-US" sz="1200" kern="10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938" marR="11938" marT="4974" marB="0"/>
                </a:tc>
                <a:extLst>
                  <a:ext uri="{0D108BD9-81ED-4DB2-BD59-A6C34878D82A}">
                    <a16:rowId xmlns:a16="http://schemas.microsoft.com/office/drawing/2014/main" val="1926269237"/>
                  </a:ext>
                </a:extLst>
              </a:tr>
            </a:tbl>
          </a:graphicData>
        </a:graphic>
      </p:graphicFrame>
      <p:pic>
        <p:nvPicPr>
          <p:cNvPr id="5" name="Picture 4" descr="A close up of a device&#10;&#10;AI-generated content may be incorrect.">
            <a:extLst>
              <a:ext uri="{FF2B5EF4-FFF2-40B4-BE49-F238E27FC236}">
                <a16:creationId xmlns:a16="http://schemas.microsoft.com/office/drawing/2014/main" id="{0E720CAB-605D-8123-5A54-054AFDCC9B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5808" b="8115"/>
          <a:stretch/>
        </p:blipFill>
        <p:spPr bwMode="auto">
          <a:xfrm>
            <a:off x="8268144" y="4703877"/>
            <a:ext cx="1792432" cy="18027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080A92-29F3-62C5-15DE-C4EBF2F6E2CB}"/>
              </a:ext>
            </a:extLst>
          </p:cNvPr>
          <p:cNvSpPr txBox="1"/>
          <p:nvPr/>
        </p:nvSpPr>
        <p:spPr>
          <a:xfrm>
            <a:off x="8268144" y="1252771"/>
            <a:ext cx="34984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For our fingerprint scanner selection, we chose the optical 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fingerprint sensor because </a:t>
            </a:r>
            <a:r>
              <a:rPr lang="en-US" sz="2000">
                <a:ea typeface="Calibri" panose="020F0502020204030204" pitchFamily="34" charset="0"/>
                <a:cs typeface="Times New Roman" panose="02020603050405020304" pitchFamily="18" charset="0"/>
              </a:rPr>
              <a:t>of its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reliability, fast accuracy, and suitability for a variety of skin conditions like scars</a:t>
            </a:r>
          </a:p>
          <a:p>
            <a:endParaRPr lang="en-US" sz="2000">
              <a:cs typeface="Times New Roman" panose="02020603050405020304" pitchFamily="18" charset="0"/>
            </a:endParaRPr>
          </a:p>
          <a:p>
            <a:r>
              <a:rPr lang="en-US" sz="2000">
                <a:cs typeface="Times New Roman" panose="02020603050405020304" pitchFamily="18" charset="0"/>
              </a:rPr>
              <a:t>Final Decision: 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Hangzhou Grow Tech’s GROW R307 Fingerprint Module</a:t>
            </a:r>
            <a:endParaRPr lang="en-US" sz="2000"/>
          </a:p>
        </p:txBody>
      </p:sp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689145-9F6C-6EB6-584F-65EB3B1EE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60854" y="6019218"/>
            <a:ext cx="487363" cy="48736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16FC5C0-5AAD-8925-803B-A76992E985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499442" y="5028012"/>
            <a:ext cx="1099113" cy="147856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FEB4A4-612F-FBD7-7EA7-14C45F9C7B6E}"/>
              </a:ext>
            </a:extLst>
          </p:cNvPr>
          <p:cNvSpPr txBox="1"/>
          <p:nvPr/>
        </p:nvSpPr>
        <p:spPr>
          <a:xfrm>
            <a:off x="10499442" y="4658680"/>
            <a:ext cx="1114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</p:spTree>
    <p:extLst>
      <p:ext uri="{BB962C8B-B14F-4D97-AF65-F5344CB8AC3E}">
        <p14:creationId xmlns:p14="http://schemas.microsoft.com/office/powerpoint/2010/main" val="209505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06"/>
    </mc:Choice>
    <mc:Fallback>
      <p:transition spd="slow" advTm="36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020EB-EB95-8110-CDD3-872E5E6A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93" y="0"/>
            <a:ext cx="9905998" cy="1478570"/>
          </a:xfrm>
        </p:spPr>
        <p:txBody>
          <a:bodyPr/>
          <a:lstStyle/>
          <a:p>
            <a:pPr algn="ctr"/>
            <a:r>
              <a:rPr lang="en-US"/>
              <a:t>Lock Mechanism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F41F08-5B65-B4BC-7F98-20896E4779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9949950"/>
              </p:ext>
            </p:extLst>
          </p:nvPr>
        </p:nvGraphicFramePr>
        <p:xfrm>
          <a:off x="587198" y="1179628"/>
          <a:ext cx="7184572" cy="546750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95954">
                  <a:extLst>
                    <a:ext uri="{9D8B030D-6E8A-4147-A177-3AD203B41FA5}">
                      <a16:colId xmlns:a16="http://schemas.microsoft.com/office/drawing/2014/main" val="897687029"/>
                    </a:ext>
                  </a:extLst>
                </a:gridCol>
                <a:gridCol w="1204105">
                  <a:extLst>
                    <a:ext uri="{9D8B030D-6E8A-4147-A177-3AD203B41FA5}">
                      <a16:colId xmlns:a16="http://schemas.microsoft.com/office/drawing/2014/main" val="3566676476"/>
                    </a:ext>
                  </a:extLst>
                </a:gridCol>
                <a:gridCol w="1549905">
                  <a:extLst>
                    <a:ext uri="{9D8B030D-6E8A-4147-A177-3AD203B41FA5}">
                      <a16:colId xmlns:a16="http://schemas.microsoft.com/office/drawing/2014/main" val="1203545144"/>
                    </a:ext>
                  </a:extLst>
                </a:gridCol>
                <a:gridCol w="1924958">
                  <a:extLst>
                    <a:ext uri="{9D8B030D-6E8A-4147-A177-3AD203B41FA5}">
                      <a16:colId xmlns:a16="http://schemas.microsoft.com/office/drawing/2014/main" val="2103336669"/>
                    </a:ext>
                  </a:extLst>
                </a:gridCol>
                <a:gridCol w="1609650">
                  <a:extLst>
                    <a:ext uri="{9D8B030D-6E8A-4147-A177-3AD203B41FA5}">
                      <a16:colId xmlns:a16="http://schemas.microsoft.com/office/drawing/2014/main" val="362000938"/>
                    </a:ext>
                  </a:extLst>
                </a:gridCol>
              </a:tblGrid>
              <a:tr h="3299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Type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Technology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Advantages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Disadvantages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Suitability for Safe Design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extLst>
                  <a:ext uri="{0D108BD9-81ED-4DB2-BD59-A6C34878D82A}">
                    <a16:rowId xmlns:a16="http://schemas.microsoft.com/office/drawing/2014/main" val="2147091938"/>
                  </a:ext>
                </a:extLst>
              </a:tr>
              <a:tr h="134580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In-Linear Actuator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Converts rotational motion into linear motion using an AC or DC motor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Precise movement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Robust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Easy integration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Slow speed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Complicated integration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levels of noise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Expensive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Heavy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precise movement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Robust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extLst>
                  <a:ext uri="{0D108BD9-81ED-4DB2-BD59-A6C34878D82A}">
                    <a16:rowId xmlns:a16="http://schemas.microsoft.com/office/drawing/2014/main" val="1327891930"/>
                  </a:ext>
                </a:extLst>
              </a:tr>
              <a:tr h="174337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Stepper Motor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Converts electricity pulses into rotation motion by a fixed number of degrees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Precise movement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 effective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Chance of slipping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Chance of missing steps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levels of noise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Susceptible to overheating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current consumption</a:t>
                      </a:r>
                    </a:p>
                    <a:p>
                      <a:pPr marL="342900" marR="0" lvl="0" indent="-342900" fontAlgn="base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Heavy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precise movement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 effective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extLst>
                  <a:ext uri="{0D108BD9-81ED-4DB2-BD59-A6C34878D82A}">
                    <a16:rowId xmlns:a16="http://schemas.microsoft.com/office/drawing/2014/main" val="2915615696"/>
                  </a:ext>
                </a:extLst>
              </a:tr>
              <a:tr h="166533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Solenoid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Converts electrical current into linear motion using electromagnetism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Low power consumption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Reliable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Fast speed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Cost-effective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Easy integrations</a:t>
                      </a: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Limited stroke strength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Susceptible to overheating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current consumption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light weight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Low power consumption</a:t>
                      </a:r>
                    </a:p>
                    <a:p>
                      <a:pPr marL="342900" marR="0" lvl="0" indent="-34290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 effective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5" marR="15075" marT="6281" marB="0"/>
                </a:tc>
                <a:extLst>
                  <a:ext uri="{0D108BD9-81ED-4DB2-BD59-A6C34878D82A}">
                    <a16:rowId xmlns:a16="http://schemas.microsoft.com/office/drawing/2014/main" val="1444056023"/>
                  </a:ext>
                </a:extLst>
              </a:tr>
            </a:tbl>
          </a:graphicData>
        </a:graphic>
      </p:graphicFrame>
      <p:pic>
        <p:nvPicPr>
          <p:cNvPr id="5" name="Picture 4" descr="A metal device with a metal cylinder&#10;&#10;AI-generated content may be incorrect.">
            <a:extLst>
              <a:ext uri="{FF2B5EF4-FFF2-40B4-BE49-F238E27FC236}">
                <a16:creationId xmlns:a16="http://schemas.microsoft.com/office/drawing/2014/main" id="{C9365CC7-EE59-943E-D4B6-D4DB055CFC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 t="-1713"/>
          <a:stretch/>
        </p:blipFill>
        <p:spPr bwMode="auto">
          <a:xfrm>
            <a:off x="7978881" y="3613725"/>
            <a:ext cx="2240291" cy="194038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4E4AFB-4C36-F943-9190-694FF0A51CB3}"/>
              </a:ext>
            </a:extLst>
          </p:cNvPr>
          <p:cNvSpPr txBox="1"/>
          <p:nvPr/>
        </p:nvSpPr>
        <p:spPr>
          <a:xfrm>
            <a:off x="7878397" y="1156642"/>
            <a:ext cx="4109285" cy="2457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2000"/>
              <a:t>For our lock mechanism selection, we chose the solenoid due to </a:t>
            </a:r>
            <a:r>
              <a:rPr lang="en-US" sz="20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its quicker response time and low power consumption while </a:t>
            </a:r>
            <a:r>
              <a:rPr lang="en-US" sz="2000" kern="1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provding</a:t>
            </a:r>
            <a:r>
              <a:rPr lang="en-US" sz="20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the same benefits as the other two</a:t>
            </a:r>
          </a:p>
          <a:p>
            <a:endParaRPr lang="en-US" sz="2000">
              <a:cs typeface="Times New Roman" panose="02020603050405020304" pitchFamily="18" charset="0"/>
            </a:endParaRPr>
          </a:p>
          <a:p>
            <a:r>
              <a:rPr lang="en-US" sz="2000">
                <a:cs typeface="Times New Roman" panose="02020603050405020304" pitchFamily="18" charset="0"/>
              </a:rPr>
              <a:t>Final Decision: </a:t>
            </a:r>
            <a:r>
              <a:rPr lang="en-US" sz="20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Uxcell’s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1240L-12E07</a:t>
            </a:r>
            <a:endParaRPr lang="en-US" sz="2000"/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3F2252-B19D-2BF4-DFF6-A79F2F5D4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04637" y="6159768"/>
            <a:ext cx="487363" cy="48736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C2F5FA1-FE84-477D-8F3A-5EADA68B59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505689" y="5086843"/>
            <a:ext cx="1099113" cy="147856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E548A0-D3D7-2DF9-F239-DB720CD3F276}"/>
              </a:ext>
            </a:extLst>
          </p:cNvPr>
          <p:cNvSpPr txBox="1"/>
          <p:nvPr/>
        </p:nvSpPr>
        <p:spPr>
          <a:xfrm>
            <a:off x="10498002" y="4717511"/>
            <a:ext cx="1114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</p:spTree>
    <p:extLst>
      <p:ext uri="{BB962C8B-B14F-4D97-AF65-F5344CB8AC3E}">
        <p14:creationId xmlns:p14="http://schemas.microsoft.com/office/powerpoint/2010/main" val="425656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55"/>
    </mc:Choice>
    <mc:Fallback>
      <p:transition spd="slow" advTm="5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A8E3B-3D73-896E-B6AE-378BA3078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993" y="489470"/>
            <a:ext cx="5893209" cy="1478570"/>
          </a:xfrm>
        </p:spPr>
        <p:txBody>
          <a:bodyPr/>
          <a:lstStyle/>
          <a:p>
            <a:pPr algn="ctr"/>
            <a:r>
              <a:rPr lang="en-US"/>
              <a:t>Motion Sensor Selection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003C807-62FA-FCF7-B9D4-083C1B587E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163464"/>
              </p:ext>
            </p:extLst>
          </p:nvPr>
        </p:nvGraphicFramePr>
        <p:xfrm>
          <a:off x="1141412" y="1965960"/>
          <a:ext cx="7591108" cy="252749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190683">
                  <a:extLst>
                    <a:ext uri="{9D8B030D-6E8A-4147-A177-3AD203B41FA5}">
                      <a16:colId xmlns:a16="http://schemas.microsoft.com/office/drawing/2014/main" val="3235845707"/>
                    </a:ext>
                  </a:extLst>
                </a:gridCol>
                <a:gridCol w="984699">
                  <a:extLst>
                    <a:ext uri="{9D8B030D-6E8A-4147-A177-3AD203B41FA5}">
                      <a16:colId xmlns:a16="http://schemas.microsoft.com/office/drawing/2014/main" val="3627122201"/>
                    </a:ext>
                  </a:extLst>
                </a:gridCol>
                <a:gridCol w="1118046">
                  <a:extLst>
                    <a:ext uri="{9D8B030D-6E8A-4147-A177-3AD203B41FA5}">
                      <a16:colId xmlns:a16="http://schemas.microsoft.com/office/drawing/2014/main" val="815703910"/>
                    </a:ext>
                  </a:extLst>
                </a:gridCol>
                <a:gridCol w="1106424">
                  <a:extLst>
                    <a:ext uri="{9D8B030D-6E8A-4147-A177-3AD203B41FA5}">
                      <a16:colId xmlns:a16="http://schemas.microsoft.com/office/drawing/2014/main" val="341123635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3051290911"/>
                    </a:ext>
                  </a:extLst>
                </a:gridCol>
                <a:gridCol w="896112">
                  <a:extLst>
                    <a:ext uri="{9D8B030D-6E8A-4147-A177-3AD203B41FA5}">
                      <a16:colId xmlns:a16="http://schemas.microsoft.com/office/drawing/2014/main" val="3547291161"/>
                    </a:ext>
                  </a:extLst>
                </a:gridCol>
              </a:tblGrid>
              <a:tr h="80763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Product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Voltage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Operating Current</a:t>
                      </a:r>
                      <a:endParaRPr lang="en-US" sz="1800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Number of pins</a:t>
                      </a:r>
                      <a:endParaRPr lang="en-US" sz="1800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Serial Communication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Cost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012207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HC-SR04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5V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&lt; 5mA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I2C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$2.00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3388832520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URM37 V5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3.3-5V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20mA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UART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$13.90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3355134388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TCT-40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3.3V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N/A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I2C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$9.95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1229202287"/>
                  </a:ext>
                </a:extLst>
              </a:tr>
            </a:tbl>
          </a:graphicData>
        </a:graphic>
      </p:graphicFrame>
      <p:pic>
        <p:nvPicPr>
          <p:cNvPr id="1026" name="Picture 2" descr="Ultrasonic Sensor HC-SR04 Module Distance Sensor - Vayuyaan">
            <a:extLst>
              <a:ext uri="{FF2B5EF4-FFF2-40B4-BE49-F238E27FC236}">
                <a16:creationId xmlns:a16="http://schemas.microsoft.com/office/drawing/2014/main" id="{BC498BDF-40ED-C761-C593-0CAA74D6C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050" y="2331879"/>
            <a:ext cx="1795657" cy="179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6A546C-B864-13F4-1BFB-D98D38AB9EC6}"/>
              </a:ext>
            </a:extLst>
          </p:cNvPr>
          <p:cNvSpPr txBox="1"/>
          <p:nvPr/>
        </p:nvSpPr>
        <p:spPr>
          <a:xfrm>
            <a:off x="1527048" y="4745736"/>
            <a:ext cx="603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Final Decision: HC-SR04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2B02C5-980D-EC3A-3C77-F85708F4B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6252" y="4790555"/>
            <a:ext cx="1953280" cy="1892808"/>
          </a:xfrm>
          <a:prstGeom prst="round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97781BAF-7F7B-5394-2BA8-3E3DB44095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1129707" y="5736959"/>
            <a:ext cx="1537026" cy="1537026"/>
          </a:xfrm>
          <a:prstGeom prst="ellipse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C8329A-F18C-DA2C-02EB-1EC6FB55114C}"/>
              </a:ext>
            </a:extLst>
          </p:cNvPr>
          <p:cNvSpPr txBox="1"/>
          <p:nvPr/>
        </p:nvSpPr>
        <p:spPr>
          <a:xfrm>
            <a:off x="10038171" y="4421223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234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03"/>
    </mc:Choice>
    <mc:Fallback>
      <p:transition spd="slow" advTm="35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DDCB9-A77C-A1E1-3E5B-E1AD008A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606" y="618518"/>
            <a:ext cx="5272547" cy="1478570"/>
          </a:xfrm>
        </p:spPr>
        <p:txBody>
          <a:bodyPr/>
          <a:lstStyle/>
          <a:p>
            <a:pPr algn="ctr"/>
            <a:r>
              <a:rPr lang="en-US"/>
              <a:t>Display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B925D8-4E19-2678-5FC9-CE3D8D236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549789"/>
              </p:ext>
            </p:extLst>
          </p:nvPr>
        </p:nvGraphicFramePr>
        <p:xfrm>
          <a:off x="1141413" y="1878876"/>
          <a:ext cx="7719123" cy="26448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274528">
                  <a:extLst>
                    <a:ext uri="{9D8B030D-6E8A-4147-A177-3AD203B41FA5}">
                      <a16:colId xmlns:a16="http://schemas.microsoft.com/office/drawing/2014/main" val="2655346251"/>
                    </a:ext>
                  </a:extLst>
                </a:gridCol>
                <a:gridCol w="900854">
                  <a:extLst>
                    <a:ext uri="{9D8B030D-6E8A-4147-A177-3AD203B41FA5}">
                      <a16:colId xmlns:a16="http://schemas.microsoft.com/office/drawing/2014/main" val="1559310576"/>
                    </a:ext>
                  </a:extLst>
                </a:gridCol>
                <a:gridCol w="1118046">
                  <a:extLst>
                    <a:ext uri="{9D8B030D-6E8A-4147-A177-3AD203B41FA5}">
                      <a16:colId xmlns:a16="http://schemas.microsoft.com/office/drawing/2014/main" val="3534973563"/>
                    </a:ext>
                  </a:extLst>
                </a:gridCol>
                <a:gridCol w="1106424">
                  <a:extLst>
                    <a:ext uri="{9D8B030D-6E8A-4147-A177-3AD203B41FA5}">
                      <a16:colId xmlns:a16="http://schemas.microsoft.com/office/drawing/2014/main" val="4213579948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810042201"/>
                    </a:ext>
                  </a:extLst>
                </a:gridCol>
                <a:gridCol w="1024127">
                  <a:extLst>
                    <a:ext uri="{9D8B030D-6E8A-4147-A177-3AD203B41FA5}">
                      <a16:colId xmlns:a16="http://schemas.microsoft.com/office/drawing/2014/main" val="1928457433"/>
                    </a:ext>
                  </a:extLst>
                </a:gridCol>
              </a:tblGrid>
              <a:tr h="498564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Product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Voltage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Display Size</a:t>
                      </a:r>
                      <a:endParaRPr lang="en-US" sz="1800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Number of pins</a:t>
                      </a:r>
                      <a:endParaRPr lang="en-US" sz="1800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Serial Communication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</a:rPr>
                        <a:t>Cost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912170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LCD 1602 Module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5V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2 inches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I2C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$2.00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890172713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ESP32 Touchscreen 2.8inch TFT LCD Display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3.3-5V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2.8 inches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4/7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SPI/UART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$20-$35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2214076203"/>
                  </a:ext>
                </a:extLst>
              </a:tr>
              <a:tr h="57328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HiLetgo 2.42” SSD1309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3.3V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2.42 inches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I2C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</a:rPr>
                        <a:t>$9.95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/>
                </a:tc>
                <a:extLst>
                  <a:ext uri="{0D108BD9-81ED-4DB2-BD59-A6C34878D82A}">
                    <a16:rowId xmlns:a16="http://schemas.microsoft.com/office/drawing/2014/main" val="22031547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55C8D76-A06C-D90A-07EC-6D544A6DC63A}"/>
              </a:ext>
            </a:extLst>
          </p:cNvPr>
          <p:cNvSpPr txBox="1"/>
          <p:nvPr/>
        </p:nvSpPr>
        <p:spPr>
          <a:xfrm>
            <a:off x="1335024" y="4828032"/>
            <a:ext cx="586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Final Decision: </a:t>
            </a:r>
            <a:r>
              <a:rPr lang="en-US" sz="2400" b="0" i="0" err="1">
                <a:effectLst/>
                <a:latin typeface="Tw Cen MT"/>
              </a:rPr>
              <a:t>HiLetgo</a:t>
            </a:r>
            <a:r>
              <a:rPr lang="en-US" sz="2400" b="0" i="0">
                <a:effectLst/>
                <a:latin typeface="Tw Cen MT"/>
              </a:rPr>
              <a:t> 2.42” SSD1309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6DEE26-F910-84B7-D67F-753DD8F380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8229" y="661126"/>
            <a:ext cx="2102721" cy="14785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0D30AB-91A7-D93F-1986-6F0CAE224C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716" y="2585666"/>
            <a:ext cx="2124234" cy="14785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B737BA-705F-DDC9-4DEB-6F8EE86C33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3388" y="4869501"/>
            <a:ext cx="1953280" cy="1892808"/>
          </a:xfrm>
          <a:prstGeom prst="round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618955A-D548-45F9-23E1-CB62DC353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1290950" y="5944414"/>
            <a:ext cx="1183576" cy="1183576"/>
          </a:xfrm>
          <a:prstGeom prst="ellips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5C1A7C-CDF0-11A0-9C16-132DDD85510C}"/>
              </a:ext>
            </a:extLst>
          </p:cNvPr>
          <p:cNvSpPr txBox="1"/>
          <p:nvPr/>
        </p:nvSpPr>
        <p:spPr>
          <a:xfrm>
            <a:off x="10024667" y="4510206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9745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736"/>
    </mc:Choice>
    <mc:Fallback>
      <p:transition spd="slow" advTm="48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5D56-473B-7E18-983C-72E4FDE23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638" y="618518"/>
            <a:ext cx="5714999" cy="1497005"/>
          </a:xfrm>
        </p:spPr>
        <p:txBody>
          <a:bodyPr/>
          <a:lstStyle/>
          <a:p>
            <a:pPr algn="ctr"/>
            <a:r>
              <a:rPr lang="en-US"/>
              <a:t>Magnetic door sensor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80B0F40-A7BC-A1E1-A22A-5FE71272B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517373"/>
              </p:ext>
            </p:extLst>
          </p:nvPr>
        </p:nvGraphicFramePr>
        <p:xfrm>
          <a:off x="768096" y="2121408"/>
          <a:ext cx="8010144" cy="2560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375366436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3108978859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886514382"/>
                    </a:ext>
                  </a:extLst>
                </a:gridCol>
                <a:gridCol w="1131590">
                  <a:extLst>
                    <a:ext uri="{9D8B030D-6E8A-4147-A177-3AD203B41FA5}">
                      <a16:colId xmlns:a16="http://schemas.microsoft.com/office/drawing/2014/main" val="270109286"/>
                    </a:ext>
                  </a:extLst>
                </a:gridCol>
                <a:gridCol w="1584273">
                  <a:extLst>
                    <a:ext uri="{9D8B030D-6E8A-4147-A177-3AD203B41FA5}">
                      <a16:colId xmlns:a16="http://schemas.microsoft.com/office/drawing/2014/main" val="980465140"/>
                    </a:ext>
                  </a:extLst>
                </a:gridCol>
                <a:gridCol w="1197769">
                  <a:extLst>
                    <a:ext uri="{9D8B030D-6E8A-4147-A177-3AD203B41FA5}">
                      <a16:colId xmlns:a16="http://schemas.microsoft.com/office/drawing/2014/main" val="34079157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Max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Max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Wire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Sensing Distance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637562"/>
                  </a:ext>
                </a:extLst>
              </a:tr>
              <a:tr h="507476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Gebildet NO/NC Magnetic Switch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0.5A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30cm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10mm – 20mm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$9.99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404318"/>
                  </a:ext>
                </a:extLst>
              </a:tr>
              <a:tr h="507476">
                <a:tc>
                  <a:txBody>
                    <a:bodyPr/>
                    <a:lstStyle/>
                    <a:p>
                      <a:r>
                        <a:rPr lang="en-US"/>
                        <a:t>GAGALOR Heavy Duty Wired Alarm 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0.2A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34cm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&gt;=50mm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$15.99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60055"/>
                  </a:ext>
                </a:extLst>
              </a:tr>
              <a:tr h="507476">
                <a:tc>
                  <a:txBody>
                    <a:bodyPr/>
                    <a:lstStyle/>
                    <a:p>
                      <a:r>
                        <a:rPr lang="en-US"/>
                        <a:t>VictorsHome Magnetic Reed Switch 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0.1A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30cm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10mm – 20mm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$8.99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56716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6423400C-ECA1-80EC-1484-BD63AB4F6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9832" y="5126739"/>
            <a:ext cx="1598936" cy="17312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2EE3B8-9A8F-445A-98C7-7BD971565400}"/>
              </a:ext>
            </a:extLst>
          </p:cNvPr>
          <p:cNvSpPr txBox="1"/>
          <p:nvPr/>
        </p:nvSpPr>
        <p:spPr>
          <a:xfrm>
            <a:off x="1287018" y="4999982"/>
            <a:ext cx="6512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Final Decision: Gebildet NO/NC Magnetic Switch</a:t>
            </a:r>
          </a:p>
          <a:p>
            <a:endParaRPr lang="en-US" sz="2400" b="0" i="0">
              <a:effectLst/>
              <a:latin typeface="Tw Cen M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7D1C6DF-9EF2-189D-65B1-C30362B96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503" y="1327837"/>
            <a:ext cx="2346778" cy="12642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4967357-3939-8C2B-3C06-157B86094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503" y="2985497"/>
            <a:ext cx="2354679" cy="13037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2CDBDA-AA51-9CA6-07ED-C32DCF6B47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771" y="4853899"/>
            <a:ext cx="1953280" cy="1892808"/>
          </a:xfrm>
          <a:prstGeom prst="round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ECFB3A64-D8DD-FD36-0A78-D9617D743B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9282303" y="5986996"/>
            <a:ext cx="1204722" cy="1204722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8D31CA-1679-2992-90D7-443D6D429EBE}"/>
              </a:ext>
            </a:extLst>
          </p:cNvPr>
          <p:cNvSpPr txBox="1"/>
          <p:nvPr/>
        </p:nvSpPr>
        <p:spPr>
          <a:xfrm>
            <a:off x="10487025" y="4533638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0654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23"/>
    </mc:Choice>
    <mc:Fallback>
      <p:transition spd="slow" advTm="52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843FC-AC2A-40D1-6FD2-5623D4548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815" y="0"/>
            <a:ext cx="5923935" cy="1478570"/>
          </a:xfrm>
        </p:spPr>
        <p:txBody>
          <a:bodyPr/>
          <a:lstStyle/>
          <a:p>
            <a:pPr algn="ctr"/>
            <a:r>
              <a:rPr lang="en-US"/>
              <a:t>Battery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2F6A7D6-7010-193C-3027-A57A9B024E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226651"/>
              </p:ext>
            </p:extLst>
          </p:nvPr>
        </p:nvGraphicFramePr>
        <p:xfrm>
          <a:off x="916018" y="1267825"/>
          <a:ext cx="7213099" cy="496358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99511">
                  <a:extLst>
                    <a:ext uri="{9D8B030D-6E8A-4147-A177-3AD203B41FA5}">
                      <a16:colId xmlns:a16="http://schemas.microsoft.com/office/drawing/2014/main" val="208658899"/>
                    </a:ext>
                  </a:extLst>
                </a:gridCol>
                <a:gridCol w="1208886">
                  <a:extLst>
                    <a:ext uri="{9D8B030D-6E8A-4147-A177-3AD203B41FA5}">
                      <a16:colId xmlns:a16="http://schemas.microsoft.com/office/drawing/2014/main" val="3148741979"/>
                    </a:ext>
                  </a:extLst>
                </a:gridCol>
                <a:gridCol w="1662122">
                  <a:extLst>
                    <a:ext uri="{9D8B030D-6E8A-4147-A177-3AD203B41FA5}">
                      <a16:colId xmlns:a16="http://schemas.microsoft.com/office/drawing/2014/main" val="3404576791"/>
                    </a:ext>
                  </a:extLst>
                </a:gridCol>
                <a:gridCol w="1459481">
                  <a:extLst>
                    <a:ext uri="{9D8B030D-6E8A-4147-A177-3AD203B41FA5}">
                      <a16:colId xmlns:a16="http://schemas.microsoft.com/office/drawing/2014/main" val="2129172076"/>
                    </a:ext>
                  </a:extLst>
                </a:gridCol>
                <a:gridCol w="1983099">
                  <a:extLst>
                    <a:ext uri="{9D8B030D-6E8A-4147-A177-3AD203B41FA5}">
                      <a16:colId xmlns:a16="http://schemas.microsoft.com/office/drawing/2014/main" val="1771404686"/>
                    </a:ext>
                  </a:extLst>
                </a:gridCol>
              </a:tblGrid>
              <a:tr h="6061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Type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Technology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Advantages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Disadvantages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Suitability for Safe Design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extLst>
                  <a:ext uri="{0D108BD9-81ED-4DB2-BD59-A6C34878D82A}">
                    <a16:rowId xmlns:a16="http://schemas.microsoft.com/office/drawing/2014/main" val="2565932164"/>
                  </a:ext>
                </a:extLst>
              </a:tr>
              <a:tr h="18139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Alkaline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Converts chemical energy into electrical energy through a chemical reaction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Stable voltage until depleted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Light weight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Cost-effective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Easily available in the market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Short lifespan in storage and in use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Lower energy capacity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Temperature sensitive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light weight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Easily available in the market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extLst>
                  <a:ext uri="{0D108BD9-81ED-4DB2-BD59-A6C34878D82A}">
                    <a16:rowId xmlns:a16="http://schemas.microsoft.com/office/drawing/2014/main" val="2310787026"/>
                  </a:ext>
                </a:extLst>
              </a:tr>
              <a:tr h="22724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Lithium 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Converts movement of lithium ions into electrical energy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Higher energy capacity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Longer lifespan in storage and in use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Wider temperature range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Rechargeable option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Higher energy capacity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Longer lifespan in storage and in use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Wider temperature range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Rechargeable option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longer lifespan in storage and in use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Higher energy capacity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569" marR="19569" marT="8154" marB="0"/>
                </a:tc>
                <a:extLst>
                  <a:ext uri="{0D108BD9-81ED-4DB2-BD59-A6C34878D82A}">
                    <a16:rowId xmlns:a16="http://schemas.microsoft.com/office/drawing/2014/main" val="419723574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41DFFB3-60CC-B5B0-33DD-3D88E4A97014}"/>
              </a:ext>
            </a:extLst>
          </p:cNvPr>
          <p:cNvSpPr txBox="1"/>
          <p:nvPr/>
        </p:nvSpPr>
        <p:spPr>
          <a:xfrm>
            <a:off x="8335108" y="1237657"/>
            <a:ext cx="330088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our battery selection, we chose lithium batteries due to its higher energy capacity, longer lifespan both in storage or during use, and a wider temperature range compared to alkaline batteries</a:t>
            </a:r>
          </a:p>
          <a:p>
            <a:endParaRPr lang="en-US" sz="2000">
              <a:cs typeface="Times New Roman" panose="02020603050405020304" pitchFamily="18" charset="0"/>
            </a:endParaRPr>
          </a:p>
          <a:p>
            <a:r>
              <a:rPr lang="en-US" sz="2000">
                <a:cs typeface="Times New Roman" panose="02020603050405020304" pitchFamily="18" charset="0"/>
              </a:rPr>
              <a:t>Final Decision: INVERCRIGIL Mini UPS Battery Backup </a:t>
            </a:r>
            <a:endParaRPr lang="en-US" sz="200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8BC6F3-F669-A464-A3CB-51623E7E12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536878" y="5148592"/>
            <a:ext cx="1099113" cy="147856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ADAB6D-37F0-9DC6-F0D5-688BDC3FC6FB}"/>
              </a:ext>
            </a:extLst>
          </p:cNvPr>
          <p:cNvSpPr txBox="1"/>
          <p:nvPr/>
        </p:nvSpPr>
        <p:spPr>
          <a:xfrm>
            <a:off x="10479511" y="4739346"/>
            <a:ext cx="1592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EE09F76-B0FC-2D19-1AE4-651D4041D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849" y="5122168"/>
            <a:ext cx="1960260" cy="1109238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08FF7FC-6645-134A-6C4B-39C0867A9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2309" y="42039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6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64"/>
    </mc:Choice>
    <mc:Fallback>
      <p:transition spd="slow" advTm="50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70A0D-21F2-96E0-BAC4-6439F3B32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457" y="619126"/>
            <a:ext cx="7423486" cy="1477961"/>
          </a:xfrm>
        </p:spPr>
        <p:txBody>
          <a:bodyPr/>
          <a:lstStyle/>
          <a:p>
            <a:pPr algn="ctr"/>
            <a:r>
              <a:rPr lang="en-US"/>
              <a:t>Linear vs Switching regulators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E8C32-4818-4305-B63F-FD05999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0019" y="1876506"/>
            <a:ext cx="2865098" cy="823912"/>
          </a:xfrm>
        </p:spPr>
        <p:txBody>
          <a:bodyPr/>
          <a:lstStyle/>
          <a:p>
            <a:r>
              <a:rPr lang="en-US"/>
              <a:t>Linear Regulators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6980F-D642-83B6-FF55-7760FFB25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1410" y="2798682"/>
            <a:ext cx="4878391" cy="2717801"/>
          </a:xfrm>
        </p:spPr>
        <p:txBody>
          <a:bodyPr/>
          <a:lstStyle/>
          <a:p>
            <a:r>
              <a:rPr lang="en-US"/>
              <a:t>Cheap &amp; dependable</a:t>
            </a:r>
          </a:p>
          <a:p>
            <a:r>
              <a:rPr lang="en-US"/>
              <a:t>Low output voltage ripple &amp; noise</a:t>
            </a:r>
          </a:p>
          <a:p>
            <a:r>
              <a:rPr lang="en-US"/>
              <a:t>High power dissipation</a:t>
            </a:r>
          </a:p>
          <a:p>
            <a:r>
              <a:rPr lang="en-US"/>
              <a:t>Simple in design(only need an input &amp; output capacitor)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45242A-406C-1C67-8862-440B5DF71A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8" y="1876506"/>
            <a:ext cx="3717750" cy="823912"/>
          </a:xfrm>
        </p:spPr>
        <p:txBody>
          <a:bodyPr/>
          <a:lstStyle/>
          <a:p>
            <a:r>
              <a:rPr lang="en-US"/>
              <a:t>Switching Regulators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09C1CB-2810-F1CD-5030-E23FEB3232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98682"/>
            <a:ext cx="4875210" cy="2717801"/>
          </a:xfrm>
        </p:spPr>
        <p:txBody>
          <a:bodyPr/>
          <a:lstStyle/>
          <a:p>
            <a:r>
              <a:rPr lang="en-US"/>
              <a:t>Expensive &amp; versatile</a:t>
            </a:r>
          </a:p>
          <a:p>
            <a:r>
              <a:rPr lang="en-US"/>
              <a:t>Can act as buck/boost converters, have high noise</a:t>
            </a:r>
          </a:p>
          <a:p>
            <a:r>
              <a:rPr lang="en-US"/>
              <a:t>Low power dissipation</a:t>
            </a:r>
          </a:p>
          <a:p>
            <a:r>
              <a:rPr lang="en-US"/>
              <a:t>Complex in design</a:t>
            </a:r>
          </a:p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70665E-2F1A-BCFD-EA3D-2186F7CED64F}"/>
              </a:ext>
            </a:extLst>
          </p:cNvPr>
          <p:cNvSpPr txBox="1">
            <a:spLocks/>
          </p:cNvSpPr>
          <p:nvPr/>
        </p:nvSpPr>
        <p:spPr>
          <a:xfrm>
            <a:off x="1370018" y="5856882"/>
            <a:ext cx="7355632" cy="7223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>
                <a:latin typeface="TW Cen MT"/>
              </a:rPr>
              <a:t>Final Decision: Linear Regulators</a:t>
            </a:r>
            <a:endParaRPr lang="en-US" cap="none"/>
          </a:p>
        </p:txBody>
      </p:sp>
      <p:pic>
        <p:nvPicPr>
          <p:cNvPr id="11" name="Picture 10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D78F760D-C6B0-D47D-D088-E70FD799F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53559" y="4832031"/>
            <a:ext cx="2136846" cy="1575624"/>
          </a:xfrm>
          <a:prstGeom prst="round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81C83E-C4FC-F707-52A1-38A33D4F1BD7}"/>
              </a:ext>
            </a:extLst>
          </p:cNvPr>
          <p:cNvSpPr txBox="1"/>
          <p:nvPr/>
        </p:nvSpPr>
        <p:spPr>
          <a:xfrm>
            <a:off x="10186569" y="4157582"/>
            <a:ext cx="13024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13C584F-B58F-7152-7091-3B3A3EABCA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8910" y="54430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4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42"/>
    </mc:Choice>
    <mc:Fallback>
      <p:transition spd="slow" advTm="5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FE1E7-A44F-F58D-BD18-02BFCF4D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577" y="377477"/>
            <a:ext cx="6640284" cy="1074244"/>
          </a:xfrm>
        </p:spPr>
        <p:txBody>
          <a:bodyPr/>
          <a:lstStyle/>
          <a:p>
            <a:r>
              <a:rPr lang="en-US"/>
              <a:t>Voltage Regulator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4DC15-E758-21B2-5199-2DD530782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724" y="5306089"/>
            <a:ext cx="7355632" cy="9522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Final Decision: AMS1117 &amp; LM7805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744C73-5579-C670-4C31-98180F9CB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140835"/>
              </p:ext>
            </p:extLst>
          </p:nvPr>
        </p:nvGraphicFramePr>
        <p:xfrm>
          <a:off x="1247779" y="1446686"/>
          <a:ext cx="8353960" cy="34745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21047">
                  <a:extLst>
                    <a:ext uri="{9D8B030D-6E8A-4147-A177-3AD203B41FA5}">
                      <a16:colId xmlns:a16="http://schemas.microsoft.com/office/drawing/2014/main" val="4239573628"/>
                    </a:ext>
                  </a:extLst>
                </a:gridCol>
                <a:gridCol w="1578064">
                  <a:extLst>
                    <a:ext uri="{9D8B030D-6E8A-4147-A177-3AD203B41FA5}">
                      <a16:colId xmlns:a16="http://schemas.microsoft.com/office/drawing/2014/main" val="117754564"/>
                    </a:ext>
                  </a:extLst>
                </a:gridCol>
                <a:gridCol w="1293943">
                  <a:extLst>
                    <a:ext uri="{9D8B030D-6E8A-4147-A177-3AD203B41FA5}">
                      <a16:colId xmlns:a16="http://schemas.microsoft.com/office/drawing/2014/main" val="908384328"/>
                    </a:ext>
                  </a:extLst>
                </a:gridCol>
                <a:gridCol w="1293943">
                  <a:extLst>
                    <a:ext uri="{9D8B030D-6E8A-4147-A177-3AD203B41FA5}">
                      <a16:colId xmlns:a16="http://schemas.microsoft.com/office/drawing/2014/main" val="3650778843"/>
                    </a:ext>
                  </a:extLst>
                </a:gridCol>
                <a:gridCol w="1293943">
                  <a:extLst>
                    <a:ext uri="{9D8B030D-6E8A-4147-A177-3AD203B41FA5}">
                      <a16:colId xmlns:a16="http://schemas.microsoft.com/office/drawing/2014/main" val="2490935865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2684855661"/>
                    </a:ext>
                  </a:extLst>
                </a:gridCol>
              </a:tblGrid>
              <a:tr h="677333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Product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Dropout Voltage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Output Voltage Acc.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Output Current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Max Input Voltage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Cost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841669"/>
                  </a:ext>
                </a:extLst>
              </a:tr>
              <a:tr h="69742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LD1117V33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Tw Cen MT"/>
                      </a:endParaRP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1.1V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+/-1%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800mA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15V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$0.60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09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4173"/>
                  </a:ext>
                </a:extLst>
              </a:tr>
              <a:tr h="69742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HT7333​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90mV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+/-3%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250mA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12V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$0.65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835369"/>
                  </a:ext>
                </a:extLst>
              </a:tr>
              <a:tr h="69742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w Cen MT"/>
                        </a:rPr>
                        <a:t>AMS1117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1.2V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1.5%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1A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18V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575"/>
                        </a:lnSpc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$0.58</a:t>
                      </a:r>
                    </a:p>
                  </a:txBody>
                  <a:tcPr marL="67437" marR="67437" marT="33719" marB="33719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753835"/>
                  </a:ext>
                </a:extLst>
              </a:tr>
              <a:tr h="697421"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w Cen MT"/>
                        </a:rPr>
                        <a:t>LM7805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2V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+/-2%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1.5A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35V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w Cen MT"/>
                        </a:rPr>
                        <a:t>$0.33</a:t>
                      </a:r>
                    </a:p>
                  </a:txBody>
                  <a:tcPr marL="67437" marR="67437" marT="33718" marB="33718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517319"/>
                  </a:ext>
                </a:extLst>
              </a:tr>
            </a:tbl>
          </a:graphicData>
        </a:graphic>
      </p:graphicFrame>
      <p:pic>
        <p:nvPicPr>
          <p:cNvPr id="6" name="Picture 5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64D4C325-4356-6370-1D21-199A20738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805812" y="658088"/>
            <a:ext cx="2136846" cy="1575624"/>
          </a:xfrm>
          <a:prstGeom prst="roundRect">
            <a:avLst/>
          </a:prstGeom>
        </p:spPr>
      </p:pic>
      <p:pic>
        <p:nvPicPr>
          <p:cNvPr id="4" name="Picture 3" descr="AMS1117-3.3 footprint &amp; symbol by Advanced Monolithic Systems | SnapMagic  Search">
            <a:extLst>
              <a:ext uri="{FF2B5EF4-FFF2-40B4-BE49-F238E27FC236}">
                <a16:creationId xmlns:a16="http://schemas.microsoft.com/office/drawing/2014/main" id="{BBE33FAF-2389-C73B-887F-5938304AA7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605" t="11477" r="13697" b="14541"/>
          <a:stretch/>
        </p:blipFill>
        <p:spPr>
          <a:xfrm>
            <a:off x="6427428" y="5158617"/>
            <a:ext cx="1345511" cy="1321906"/>
          </a:xfrm>
          <a:prstGeom prst="rect">
            <a:avLst/>
          </a:prstGeom>
        </p:spPr>
      </p:pic>
      <p:pic>
        <p:nvPicPr>
          <p:cNvPr id="7" name="Picture 6" descr="LM7805: all about the voltage regulator">
            <a:extLst>
              <a:ext uri="{FF2B5EF4-FFF2-40B4-BE49-F238E27FC236}">
                <a16:creationId xmlns:a16="http://schemas.microsoft.com/office/drawing/2014/main" id="{CBDFA272-3108-BA75-0F50-488CC1D0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910" t="1" r="17169" b="9585"/>
          <a:stretch/>
        </p:blipFill>
        <p:spPr>
          <a:xfrm>
            <a:off x="8983483" y="5087693"/>
            <a:ext cx="1575625" cy="1374596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174FEF-875C-8E0E-DDD9-9151F5205E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73715" y="377477"/>
            <a:ext cx="375319" cy="3753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6398A7-12A2-77D2-3EFD-54BC77461B3F}"/>
              </a:ext>
            </a:extLst>
          </p:cNvPr>
          <p:cNvSpPr txBox="1"/>
          <p:nvPr/>
        </p:nvSpPr>
        <p:spPr>
          <a:xfrm>
            <a:off x="10149505" y="2514323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957155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25"/>
    </mc:Choice>
    <mc:Fallback>
      <p:transition spd="slow" advTm="25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17247-414E-7FFE-4EE5-F4CA28FED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D607-DCD0-4534-6479-A7BC5AB3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783" y="557378"/>
            <a:ext cx="3412433" cy="862344"/>
          </a:xfrm>
        </p:spPr>
        <p:txBody>
          <a:bodyPr/>
          <a:lstStyle/>
          <a:p>
            <a:pPr algn="ctr"/>
            <a:r>
              <a:rPr lang="en-US"/>
              <a:t>Meet the Team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9EAE7A-A093-A99A-394D-CFA3F9C086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14" r="3469"/>
          <a:stretch/>
        </p:blipFill>
        <p:spPr>
          <a:xfrm>
            <a:off x="8908058" y="2088080"/>
            <a:ext cx="2288491" cy="28052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1DE0D3-4614-F29A-0E02-D696D609F532}"/>
              </a:ext>
            </a:extLst>
          </p:cNvPr>
          <p:cNvSpPr txBox="1"/>
          <p:nvPr/>
        </p:nvSpPr>
        <p:spPr>
          <a:xfrm>
            <a:off x="8908058" y="4969246"/>
            <a:ext cx="237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Lakshmi </a:t>
            </a:r>
            <a:r>
              <a:rPr lang="en-US" err="1"/>
              <a:t>Katravulapalli</a:t>
            </a:r>
            <a:endParaRPr lang="en-US"/>
          </a:p>
          <a:p>
            <a:pPr algn="ctr"/>
            <a:r>
              <a:rPr lang="en-US"/>
              <a:t>Computer Engineering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22F0B-3F80-B761-5758-91D3AD06158F}"/>
              </a:ext>
            </a:extLst>
          </p:cNvPr>
          <p:cNvSpPr txBox="1"/>
          <p:nvPr/>
        </p:nvSpPr>
        <p:spPr>
          <a:xfrm>
            <a:off x="3930412" y="4962776"/>
            <a:ext cx="2530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Nick Brandenburg</a:t>
            </a:r>
          </a:p>
          <a:p>
            <a:pPr algn="ctr"/>
            <a:r>
              <a:rPr lang="en-US"/>
              <a:t>Computer Engineering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FEA9-D290-B5B7-32FB-6429341E96BA}"/>
              </a:ext>
            </a:extLst>
          </p:cNvPr>
          <p:cNvSpPr txBox="1"/>
          <p:nvPr/>
        </p:nvSpPr>
        <p:spPr>
          <a:xfrm>
            <a:off x="6646002" y="4969246"/>
            <a:ext cx="2196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Alexis Mui</a:t>
            </a:r>
          </a:p>
          <a:p>
            <a:pPr algn="ctr"/>
            <a:r>
              <a:rPr lang="en-US"/>
              <a:t>Electrical Engineering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224018-0EF2-56F0-6E90-34A216F069CD}"/>
              </a:ext>
            </a:extLst>
          </p:cNvPr>
          <p:cNvSpPr txBox="1"/>
          <p:nvPr/>
        </p:nvSpPr>
        <p:spPr>
          <a:xfrm>
            <a:off x="1189330" y="4962776"/>
            <a:ext cx="23707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Eric Terry</a:t>
            </a:r>
          </a:p>
          <a:p>
            <a:pPr algn="ctr"/>
            <a:r>
              <a:rPr lang="en-US"/>
              <a:t>Electrical Engineering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E2DF28-9309-7608-1D33-E15AF91AEA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7304" r="4537" b="1521"/>
          <a:stretch/>
        </p:blipFill>
        <p:spPr>
          <a:xfrm>
            <a:off x="3811170" y="2053374"/>
            <a:ext cx="2729970" cy="2874696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8C58E43-3288-DE44-CF5D-05C59DF77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82" b="1846"/>
          <a:stretch/>
        </p:blipFill>
        <p:spPr bwMode="auto">
          <a:xfrm>
            <a:off x="6841638" y="2080062"/>
            <a:ext cx="1765922" cy="28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8CCB7A31-A507-3734-3666-FA30371A022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786" t="-7661" r="-4461" b="-12131"/>
          <a:stretch/>
        </p:blipFill>
        <p:spPr>
          <a:xfrm rot="5400000">
            <a:off x="788982" y="2199345"/>
            <a:ext cx="2966876" cy="2744350"/>
          </a:xfrm>
          <a:prstGeom prst="rect">
            <a:avLst/>
          </a:prstGeom>
        </p:spPr>
      </p:pic>
      <p:pic>
        <p:nvPicPr>
          <p:cNvPr id="54" name="Content Placeholder 3">
            <a:extLst>
              <a:ext uri="{FF2B5EF4-FFF2-40B4-BE49-F238E27FC236}">
                <a16:creationId xmlns:a16="http://schemas.microsoft.com/office/drawing/2014/main" id="{D5C32295-0B2B-69DB-C551-AFF64BB133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69" t="3728" r="14044" b="46370"/>
          <a:stretch/>
        </p:blipFill>
        <p:spPr>
          <a:xfrm>
            <a:off x="10437469" y="59513"/>
            <a:ext cx="1518160" cy="1337426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B35237-1ECD-026D-765E-12E0FDB69BE4}"/>
              </a:ext>
            </a:extLst>
          </p:cNvPr>
          <p:cNvSpPr txBox="1"/>
          <p:nvPr/>
        </p:nvSpPr>
        <p:spPr>
          <a:xfrm>
            <a:off x="10481998" y="1396939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EBBE5C-794E-978E-5ECD-8B0C0E6BA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31862" y="3136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01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95"/>
    </mc:Choice>
    <mc:Fallback>
      <p:transition spd="slow" advTm="14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F8E12-CD09-61FA-2D3A-30F076EC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366" y="0"/>
            <a:ext cx="4080219" cy="1155561"/>
          </a:xfrm>
        </p:spPr>
        <p:txBody>
          <a:bodyPr/>
          <a:lstStyle/>
          <a:p>
            <a:pPr algn="ctr"/>
            <a:r>
              <a:rPr lang="en-US"/>
              <a:t>Relay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3F2996-DB4F-F86D-7A90-78EFC5C3CF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170694"/>
              </p:ext>
            </p:extLst>
          </p:nvPr>
        </p:nvGraphicFramePr>
        <p:xfrm>
          <a:off x="612855" y="1185706"/>
          <a:ext cx="7737326" cy="538821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05897">
                  <a:extLst>
                    <a:ext uri="{9D8B030D-6E8A-4147-A177-3AD203B41FA5}">
                      <a16:colId xmlns:a16="http://schemas.microsoft.com/office/drawing/2014/main" val="3466479807"/>
                    </a:ext>
                  </a:extLst>
                </a:gridCol>
                <a:gridCol w="1135463">
                  <a:extLst>
                    <a:ext uri="{9D8B030D-6E8A-4147-A177-3AD203B41FA5}">
                      <a16:colId xmlns:a16="http://schemas.microsoft.com/office/drawing/2014/main" val="386919126"/>
                    </a:ext>
                  </a:extLst>
                </a:gridCol>
                <a:gridCol w="1798655">
                  <a:extLst>
                    <a:ext uri="{9D8B030D-6E8A-4147-A177-3AD203B41FA5}">
                      <a16:colId xmlns:a16="http://schemas.microsoft.com/office/drawing/2014/main" val="3497479199"/>
                    </a:ext>
                  </a:extLst>
                </a:gridCol>
                <a:gridCol w="1798655">
                  <a:extLst>
                    <a:ext uri="{9D8B030D-6E8A-4147-A177-3AD203B41FA5}">
                      <a16:colId xmlns:a16="http://schemas.microsoft.com/office/drawing/2014/main" val="567636180"/>
                    </a:ext>
                  </a:extLst>
                </a:gridCol>
                <a:gridCol w="1798656">
                  <a:extLst>
                    <a:ext uri="{9D8B030D-6E8A-4147-A177-3AD203B41FA5}">
                      <a16:colId xmlns:a16="http://schemas.microsoft.com/office/drawing/2014/main" val="637636027"/>
                    </a:ext>
                  </a:extLst>
                </a:gridCol>
              </a:tblGrid>
              <a:tr h="5590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Type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Technology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Advantages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Disadvantages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effectLst/>
                        </a:rPr>
                        <a:t>Suitability for Safe Design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extLst>
                  <a:ext uri="{0D108BD9-81ED-4DB2-BD59-A6C34878D82A}">
                    <a16:rowId xmlns:a16="http://schemas.microsoft.com/office/drawing/2014/main" val="39247750"/>
                  </a:ext>
                </a:extLst>
              </a:tr>
              <a:tr h="23741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Electromechanical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Uses electrical and mechanical mechanisms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Easy integration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Good thermal management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Separates power between two circuits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current and voltage ratings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Easily available in the market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Cost-effective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Slow speed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Wear out over time because of mechanical mechanism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Bulkier than solid state relays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power isolation between two circuits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 current and voltage ratings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Good thermal management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Cost-effective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extLst>
                  <a:ext uri="{0D108BD9-81ED-4DB2-BD59-A6C34878D82A}">
                    <a16:rowId xmlns:a16="http://schemas.microsoft.com/office/drawing/2014/main" val="3091480116"/>
                  </a:ext>
                </a:extLst>
              </a:tr>
              <a:tr h="226175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Solid State 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Uses only electrical mechanisms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Fast speed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Robust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Compact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Expensive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Limited voltage ratings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Bad thermal management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Can’t separate power between two circuits as well as electromechanical relays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More suitable for circuit due to longer lifespan in storage and in use</a:t>
                      </a:r>
                      <a:br>
                        <a:rPr lang="en-US" sz="1200" kern="100">
                          <a:effectLst/>
                        </a:rPr>
                      </a:br>
                      <a:endParaRPr lang="en-US" sz="1200" kern="100">
                        <a:effectLst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200" kern="100">
                          <a:effectLst/>
                        </a:rPr>
                        <a:t>Higher energy capacity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9" marR="15079" marT="6283" marB="0"/>
                </a:tc>
                <a:extLst>
                  <a:ext uri="{0D108BD9-81ED-4DB2-BD59-A6C34878D82A}">
                    <a16:rowId xmlns:a16="http://schemas.microsoft.com/office/drawing/2014/main" val="197815073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7D0475F-D982-6374-9CAD-5D83D660AD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75" t="5822" r="13219" b="26857"/>
          <a:stretch/>
        </p:blipFill>
        <p:spPr bwMode="auto">
          <a:xfrm>
            <a:off x="8522772" y="4157862"/>
            <a:ext cx="1836660" cy="1544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603C3F-20C6-5F12-0980-B36A8DA7727A}"/>
              </a:ext>
            </a:extLst>
          </p:cNvPr>
          <p:cNvSpPr txBox="1"/>
          <p:nvPr/>
        </p:nvSpPr>
        <p:spPr>
          <a:xfrm>
            <a:off x="8522772" y="1155561"/>
            <a:ext cx="3152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our relay selection, we </a:t>
            </a:r>
            <a:r>
              <a:rPr lang="en-US" sz="2000">
                <a:ea typeface="Calibri" panose="020F0502020204030204" pitchFamily="34" charset="0"/>
                <a:cs typeface="Times New Roman" panose="02020603050405020304" pitchFamily="18" charset="0"/>
              </a:rPr>
              <a:t>chose 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electromechanical relays due to its high current and voltage ratings, thermal management, and popularity</a:t>
            </a:r>
          </a:p>
          <a:p>
            <a:endParaRPr lang="en-US" sz="20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Final Decision: </a:t>
            </a:r>
            <a:r>
              <a:rPr lang="en-US" sz="20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Songle</a:t>
            </a: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Relay’s SRD-05VDC-SL-C</a:t>
            </a:r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B72AD3-B3A9-9616-48FF-0F05769B5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03727" y="6359263"/>
            <a:ext cx="291997" cy="291997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5212A8D2-90F4-EB9D-1DF9-ADFE8B25B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532023" y="5198834"/>
            <a:ext cx="1099113" cy="147856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489A50-B2CA-A2DF-6CCF-FBED3C62CBE1}"/>
              </a:ext>
            </a:extLst>
          </p:cNvPr>
          <p:cNvSpPr txBox="1"/>
          <p:nvPr/>
        </p:nvSpPr>
        <p:spPr>
          <a:xfrm>
            <a:off x="10532023" y="4829502"/>
            <a:ext cx="1302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</p:spTree>
    <p:extLst>
      <p:ext uri="{BB962C8B-B14F-4D97-AF65-F5344CB8AC3E}">
        <p14:creationId xmlns:p14="http://schemas.microsoft.com/office/powerpoint/2010/main" val="3657695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615"/>
    </mc:Choice>
    <mc:Fallback>
      <p:transition spd="slow" advTm="54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A08F-D75F-69A1-1D19-8686BC798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749" y="327116"/>
            <a:ext cx="4682612" cy="1478570"/>
          </a:xfrm>
        </p:spPr>
        <p:txBody>
          <a:bodyPr/>
          <a:lstStyle/>
          <a:p>
            <a:pPr algn="ctr"/>
            <a:r>
              <a:rPr lang="en-US"/>
              <a:t>Buzzer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55F2-4070-843F-A715-A8048CE54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171" y="5048370"/>
            <a:ext cx="9905999" cy="11007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Final Decision: Magnetic Buzzer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0976FD-C1BF-8D83-4695-3CEC8CE81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502467"/>
              </p:ext>
            </p:extLst>
          </p:nvPr>
        </p:nvGraphicFramePr>
        <p:xfrm>
          <a:off x="1327171" y="2427189"/>
          <a:ext cx="8168640" cy="22910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33728">
                  <a:extLst>
                    <a:ext uri="{9D8B030D-6E8A-4147-A177-3AD203B41FA5}">
                      <a16:colId xmlns:a16="http://schemas.microsoft.com/office/drawing/2014/main" val="330800329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3484205460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4009006552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83422930"/>
                    </a:ext>
                  </a:extLst>
                </a:gridCol>
                <a:gridCol w="1633728">
                  <a:extLst>
                    <a:ext uri="{9D8B030D-6E8A-4147-A177-3AD203B41FA5}">
                      <a16:colId xmlns:a16="http://schemas.microsoft.com/office/drawing/2014/main" val="713714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Operating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Max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872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Electromagnetic Buzzer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2.73kHz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4-6V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60mA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$1.49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174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Magnetic Buzzer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2kHz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2.54-4V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25mA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$6.99(10 pk)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545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Piezo Buzzer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2kHz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4-8V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15mA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$0.95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299858"/>
                  </a:ext>
                </a:extLst>
              </a:tr>
            </a:tbl>
          </a:graphicData>
        </a:graphic>
      </p:graphicFrame>
      <p:pic>
        <p:nvPicPr>
          <p:cNvPr id="6" name="Picture 5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A1D0A090-3DC6-EA45-F7B3-7CE007B66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613380" y="4810923"/>
            <a:ext cx="2136846" cy="1575624"/>
          </a:xfrm>
          <a:prstGeom prst="roundRect">
            <a:avLst/>
          </a:prstGeom>
        </p:spPr>
      </p:pic>
      <p:pic>
        <p:nvPicPr>
          <p:cNvPr id="5" name="Picture 4" descr="5 Pcs) 5V Electric Magnetic Active Buzzer Continuous Beep | eBay">
            <a:extLst>
              <a:ext uri="{FF2B5EF4-FFF2-40B4-BE49-F238E27FC236}">
                <a16:creationId xmlns:a16="http://schemas.microsoft.com/office/drawing/2014/main" id="{11AF5186-9447-C15A-F273-F17F43322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7055" y="4928036"/>
            <a:ext cx="1693507" cy="1716833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9F1A4F-89D5-E19C-528A-8ED6E62C80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64608" y="6238496"/>
            <a:ext cx="406373" cy="4063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D383CB-B64C-7998-EEAE-1DA7CDBD9CB8}"/>
              </a:ext>
            </a:extLst>
          </p:cNvPr>
          <p:cNvSpPr txBox="1"/>
          <p:nvPr/>
        </p:nvSpPr>
        <p:spPr>
          <a:xfrm>
            <a:off x="9967252" y="4160980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3917567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57"/>
    </mc:Choice>
    <mc:Fallback>
      <p:transition spd="slow" advTm="16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6E5D1-75F2-4A84-4065-1904537E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958" y="443150"/>
            <a:ext cx="3016897" cy="965387"/>
          </a:xfrm>
        </p:spPr>
        <p:txBody>
          <a:bodyPr/>
          <a:lstStyle/>
          <a:p>
            <a:pPr algn="ctr"/>
            <a:r>
              <a:rPr lang="en-US">
                <a:latin typeface="TW Cen MT"/>
              </a:rPr>
              <a:t>LED SELECTION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5BF27E9-EB70-0210-2034-C648411DA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657153"/>
              </p:ext>
            </p:extLst>
          </p:nvPr>
        </p:nvGraphicFramePr>
        <p:xfrm>
          <a:off x="995264" y="2076061"/>
          <a:ext cx="8759892" cy="22018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89973">
                  <a:extLst>
                    <a:ext uri="{9D8B030D-6E8A-4147-A177-3AD203B41FA5}">
                      <a16:colId xmlns:a16="http://schemas.microsoft.com/office/drawing/2014/main" val="957675689"/>
                    </a:ext>
                  </a:extLst>
                </a:gridCol>
                <a:gridCol w="2189973">
                  <a:extLst>
                    <a:ext uri="{9D8B030D-6E8A-4147-A177-3AD203B41FA5}">
                      <a16:colId xmlns:a16="http://schemas.microsoft.com/office/drawing/2014/main" val="1213271435"/>
                    </a:ext>
                  </a:extLst>
                </a:gridCol>
                <a:gridCol w="2189973">
                  <a:extLst>
                    <a:ext uri="{9D8B030D-6E8A-4147-A177-3AD203B41FA5}">
                      <a16:colId xmlns:a16="http://schemas.microsoft.com/office/drawing/2014/main" val="2553149752"/>
                    </a:ext>
                  </a:extLst>
                </a:gridCol>
                <a:gridCol w="2189973">
                  <a:extLst>
                    <a:ext uri="{9D8B030D-6E8A-4147-A177-3AD203B41FA5}">
                      <a16:colId xmlns:a16="http://schemas.microsoft.com/office/drawing/2014/main" val="1490499921"/>
                    </a:ext>
                  </a:extLst>
                </a:gridCol>
              </a:tblGrid>
              <a:tr h="568231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Product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Company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Forward Current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Tw Cen MT"/>
                        </a:rPr>
                        <a:t>Price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406907"/>
                  </a:ext>
                </a:extLst>
              </a:tr>
              <a:tr h="54455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Common Anode LED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Shenzhen Fedy Tech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20mA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$2.00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333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983365"/>
                  </a:ext>
                </a:extLst>
              </a:tr>
              <a:tr h="54455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highlight>
                            <a:srgbClr val="FFFF00"/>
                          </a:highlight>
                          <a:latin typeface="Tw Cen MT"/>
                        </a:rPr>
                        <a:t>RGB LED Module</a:t>
                      </a:r>
                      <a:endParaRPr lang="en-US">
                        <a:effectLst/>
                        <a:highlight>
                          <a:srgbClr val="FFFF00"/>
                        </a:highlight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DIYables</a:t>
                      </a:r>
                      <a:endParaRPr lang="en-US" err="1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20mA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$9.99(10 pack)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94390"/>
                  </a:ext>
                </a:extLst>
              </a:tr>
              <a:tr h="54455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Common Cathode LED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CHANZON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20mA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effectLst/>
                          <a:latin typeface="Tw Cen MT"/>
                        </a:rPr>
                        <a:t>$8.99(100 pack)</a:t>
                      </a:r>
                      <a:endParaRPr lang="en-US">
                        <a:effectLst/>
                        <a:latin typeface="Tw Cen MT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565506"/>
                  </a:ext>
                </a:extLst>
              </a:tr>
            </a:tbl>
          </a:graphicData>
        </a:graphic>
      </p:graphicFrame>
      <p:pic>
        <p:nvPicPr>
          <p:cNvPr id="11" name="Picture 10" descr="DIYables RGB LED Module for Arduino, ESP32, ESP8266, Raspberry Pi">
            <a:extLst>
              <a:ext uri="{FF2B5EF4-FFF2-40B4-BE49-F238E27FC236}">
                <a16:creationId xmlns:a16="http://schemas.microsoft.com/office/drawing/2014/main" id="{FD0AF35C-FD8F-DDA4-E5A7-8D963A016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212" y="2714625"/>
            <a:ext cx="2066925" cy="1428750"/>
          </a:xfrm>
          <a:prstGeom prst="rect">
            <a:avLst/>
          </a:prstGeom>
        </p:spPr>
      </p:pic>
      <p:pic>
        <p:nvPicPr>
          <p:cNvPr id="12" name="Picture 11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AADE7A4E-4D04-E41D-068D-7D0339D694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38936" y="4998642"/>
            <a:ext cx="2136846" cy="1575624"/>
          </a:xfrm>
          <a:prstGeom prst="round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95289449-9601-607F-894E-753C5C1B9221}"/>
              </a:ext>
            </a:extLst>
          </p:cNvPr>
          <p:cNvSpPr txBox="1"/>
          <p:nvPr/>
        </p:nvSpPr>
        <p:spPr>
          <a:xfrm>
            <a:off x="2185100" y="5268221"/>
            <a:ext cx="5193423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TW Cen MT"/>
              </a:rPr>
              <a:t>Final Decision: RGB LED Module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8F25916-8CF4-3B3F-E32B-42CC7E075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2408" y="6327539"/>
            <a:ext cx="357167" cy="3571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BF5221-F29A-BA1B-3DD4-941CF6D29936}"/>
              </a:ext>
            </a:extLst>
          </p:cNvPr>
          <p:cNvSpPr txBox="1"/>
          <p:nvPr/>
        </p:nvSpPr>
        <p:spPr>
          <a:xfrm>
            <a:off x="10619547" y="4251504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314146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08"/>
    </mc:Choice>
    <mc:Fallback>
      <p:transition spd="slow" advTm="191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41303-8885-088D-0E96-899C2A9D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006" y="137160"/>
            <a:ext cx="9905998" cy="1478570"/>
          </a:xfrm>
        </p:spPr>
        <p:txBody>
          <a:bodyPr/>
          <a:lstStyle/>
          <a:p>
            <a:pPr algn="ctr"/>
            <a:r>
              <a:rPr lang="en-US"/>
              <a:t>Website Technology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6C11C5-2253-8636-49CE-F8C4DE819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245743"/>
              </p:ext>
            </p:extLst>
          </p:nvPr>
        </p:nvGraphicFramePr>
        <p:xfrm>
          <a:off x="2687478" y="1838480"/>
          <a:ext cx="6813867" cy="1752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36227">
                  <a:extLst>
                    <a:ext uri="{9D8B030D-6E8A-4147-A177-3AD203B41FA5}">
                      <a16:colId xmlns:a16="http://schemas.microsoft.com/office/drawing/2014/main" val="3810992703"/>
                    </a:ext>
                  </a:extLst>
                </a:gridCol>
                <a:gridCol w="2459736">
                  <a:extLst>
                    <a:ext uri="{9D8B030D-6E8A-4147-A177-3AD203B41FA5}">
                      <a16:colId xmlns:a16="http://schemas.microsoft.com/office/drawing/2014/main" val="1195810342"/>
                    </a:ext>
                  </a:extLst>
                </a:gridCol>
                <a:gridCol w="1517904">
                  <a:extLst>
                    <a:ext uri="{9D8B030D-6E8A-4147-A177-3AD203B41FA5}">
                      <a16:colId xmlns:a16="http://schemas.microsoft.com/office/drawing/2014/main" val="3761492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Language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78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ESP32 WebServer (ESP-IDF or Arduino Core)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Performance and asynchronous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785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ESP32AsyncWebServer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Simplicity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C++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746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MicroPython with uasyncio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Python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4924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744E1AD-AADA-8AB2-D550-971E474CD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0771" y="4828032"/>
            <a:ext cx="1953280" cy="1892808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D0CF79-6CFE-4F36-A84C-F4E4D1E49AE8}"/>
              </a:ext>
            </a:extLst>
          </p:cNvPr>
          <p:cNvSpPr txBox="1"/>
          <p:nvPr/>
        </p:nvSpPr>
        <p:spPr>
          <a:xfrm>
            <a:off x="2555683" y="3868900"/>
            <a:ext cx="7077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We decided to go with the ESP32AsyncWebServer because of the many libraries that work with the ESP32 that make it easier to setup IoT dashboards and real-time applications. Since the website currently only asks for an email to input for the safe owner to receive notifications.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A7CE7CEA-56C9-427F-0E75-E03D6D33E2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9197275" y="5869448"/>
            <a:ext cx="1127760" cy="1127760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E4D3A8-AB68-C178-C06A-E8EA730EBDA2}"/>
              </a:ext>
            </a:extLst>
          </p:cNvPr>
          <p:cNvSpPr txBox="1"/>
          <p:nvPr/>
        </p:nvSpPr>
        <p:spPr>
          <a:xfrm>
            <a:off x="10487025" y="4458700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2490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347"/>
    </mc:Choice>
    <mc:Fallback>
      <p:transition spd="slow" advTm="55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A0100-B6CC-321E-1B40-3B0066BFB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893" y="0"/>
            <a:ext cx="8768214" cy="11292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Email Protocol and Library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0C7C34-6F21-9D85-1F3F-94CC93C29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599463"/>
              </p:ext>
            </p:extLst>
          </p:nvPr>
        </p:nvGraphicFramePr>
        <p:xfrm>
          <a:off x="1227299" y="1407915"/>
          <a:ext cx="6045286" cy="472860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46448">
                  <a:extLst>
                    <a:ext uri="{9D8B030D-6E8A-4147-A177-3AD203B41FA5}">
                      <a16:colId xmlns:a16="http://schemas.microsoft.com/office/drawing/2014/main" val="3343461510"/>
                    </a:ext>
                  </a:extLst>
                </a:gridCol>
                <a:gridCol w="1452134">
                  <a:extLst>
                    <a:ext uri="{9D8B030D-6E8A-4147-A177-3AD203B41FA5}">
                      <a16:colId xmlns:a16="http://schemas.microsoft.com/office/drawing/2014/main" val="3395086458"/>
                    </a:ext>
                  </a:extLst>
                </a:gridCol>
                <a:gridCol w="1408678">
                  <a:extLst>
                    <a:ext uri="{9D8B030D-6E8A-4147-A177-3AD203B41FA5}">
                      <a16:colId xmlns:a16="http://schemas.microsoft.com/office/drawing/2014/main" val="888255782"/>
                    </a:ext>
                  </a:extLst>
                </a:gridCol>
                <a:gridCol w="1838026">
                  <a:extLst>
                    <a:ext uri="{9D8B030D-6E8A-4147-A177-3AD203B41FA5}">
                      <a16:colId xmlns:a16="http://schemas.microsoft.com/office/drawing/2014/main" val="3562663437"/>
                    </a:ext>
                  </a:extLst>
                </a:gridCol>
              </a:tblGrid>
              <a:tr h="280762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Email Protocol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Purpose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Storage method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Use Case Suitability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extLst>
                  <a:ext uri="{0D108BD9-81ED-4DB2-BD59-A6C34878D82A}">
                    <a16:rowId xmlns:a16="http://schemas.microsoft.com/office/drawing/2014/main" val="3049410127"/>
                  </a:ext>
                </a:extLst>
              </a:tr>
              <a:tr h="1201895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SMTP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Sends Email from Client to Server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Not applicable; used only for sending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Sending outgoing emails; typically used by email servers and applications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extLst>
                  <a:ext uri="{0D108BD9-81ED-4DB2-BD59-A6C34878D82A}">
                    <a16:rowId xmlns:a16="http://schemas.microsoft.com/office/drawing/2014/main" val="1838518695"/>
                  </a:ext>
                </a:extLst>
              </a:tr>
              <a:tr h="1432179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POP3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Receives emails from one client and downloads to local device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Emails stored locally on the device after download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Suitable for single-device email access with offline storage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extLst>
                  <a:ext uri="{0D108BD9-81ED-4DB2-BD59-A6C34878D82A}">
                    <a16:rowId xmlns:a16="http://schemas.microsoft.com/office/drawing/2014/main" val="3437907004"/>
                  </a:ext>
                </a:extLst>
              </a:tr>
              <a:tr h="1662462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15000"/>
                        </a:lnSpc>
                      </a:pPr>
                      <a:r>
                        <a:rPr lang="en-US" sz="1400" b="1" u="none" strike="noStrike">
                          <a:solidFill>
                            <a:schemeClr val="tx1"/>
                          </a:solidFill>
                          <a:effectLst/>
                        </a:rPr>
                        <a:t>IMAP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Receives emails from multiple clients and downloads them across devices.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Stored on the server with optional local caching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tc>
                  <a:txBody>
                    <a:bodyPr/>
                    <a:lstStyle/>
                    <a:p>
                      <a:pPr marL="347472" marR="0" indent="-347472" algn="l" fontAlgn="t">
                        <a:lnSpc>
                          <a:spcPct val="115000"/>
                        </a:lnSpc>
                        <a:buClrTx/>
                        <a:buSzPts val="1200"/>
                        <a:buFont typeface="Arial" panose="020B0604020202020204" pitchFamily="34" charset="0"/>
                        <a:buChar char="●"/>
                      </a:pPr>
                      <a:r>
                        <a:rPr lang="en-US" sz="1400" b="0" u="none" strike="noStrike">
                          <a:effectLst/>
                        </a:rPr>
                        <a:t>Ideal for multi-device access and constant synchronization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092" marR="75092" marT="10429" marB="0"/>
                </a:tc>
                <a:extLst>
                  <a:ext uri="{0D108BD9-81ED-4DB2-BD59-A6C34878D82A}">
                    <a16:rowId xmlns:a16="http://schemas.microsoft.com/office/drawing/2014/main" val="37527301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F7F8AFD-7DAC-05DD-2224-0FE6C249B5BE}"/>
              </a:ext>
            </a:extLst>
          </p:cNvPr>
          <p:cNvSpPr txBox="1"/>
          <p:nvPr/>
        </p:nvSpPr>
        <p:spPr>
          <a:xfrm>
            <a:off x="7827034" y="1550464"/>
            <a:ext cx="383802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SMTP Protocol is the best protocol to use to send email notifications for our project. SMTP is easy to implement and can be used with any service provider.</a:t>
            </a:r>
          </a:p>
          <a:p>
            <a:endParaRPr lang="en-US" sz="2000"/>
          </a:p>
          <a:p>
            <a:r>
              <a:rPr lang="en-US" sz="2000"/>
              <a:t>We will be using the ESP-Mail Client Library which is designed specifically for the EPS32 microcontroller and used with the SMTP Protocol.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A283E0E7-DB87-4484-312F-0D92D81050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69" t="3728" r="14044" b="46370"/>
          <a:stretch/>
        </p:blipFill>
        <p:spPr>
          <a:xfrm>
            <a:off x="10284067" y="5166894"/>
            <a:ext cx="1828348" cy="1610687"/>
          </a:xfrm>
          <a:prstGeom prst="round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959C5B1-6C59-3D58-8316-E1E72832905C}"/>
              </a:ext>
            </a:extLst>
          </p:cNvPr>
          <p:cNvSpPr txBox="1"/>
          <p:nvPr/>
        </p:nvSpPr>
        <p:spPr>
          <a:xfrm>
            <a:off x="10459635" y="4745652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D182E39-9C25-360A-2335-CB8029519D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56.249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4559" y="8855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98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58"/>
    </mc:Choice>
    <mc:Fallback>
      <p:transition spd="slow" advTm="29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79D2-812B-7254-BA2B-7554FB36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60" y="-19457"/>
            <a:ext cx="10386754" cy="11648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Email Service platform and provider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9654430-B648-0D1A-1F83-4CA174E9CE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148424"/>
              </p:ext>
            </p:extLst>
          </p:nvPr>
        </p:nvGraphicFramePr>
        <p:xfrm>
          <a:off x="1042760" y="1353552"/>
          <a:ext cx="5571680" cy="458391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91581">
                  <a:extLst>
                    <a:ext uri="{9D8B030D-6E8A-4147-A177-3AD203B41FA5}">
                      <a16:colId xmlns:a16="http://schemas.microsoft.com/office/drawing/2014/main" val="2165783400"/>
                    </a:ext>
                  </a:extLst>
                </a:gridCol>
                <a:gridCol w="1352312">
                  <a:extLst>
                    <a:ext uri="{9D8B030D-6E8A-4147-A177-3AD203B41FA5}">
                      <a16:colId xmlns:a16="http://schemas.microsoft.com/office/drawing/2014/main" val="3942301899"/>
                    </a:ext>
                  </a:extLst>
                </a:gridCol>
                <a:gridCol w="1429066">
                  <a:extLst>
                    <a:ext uri="{9D8B030D-6E8A-4147-A177-3AD203B41FA5}">
                      <a16:colId xmlns:a16="http://schemas.microsoft.com/office/drawing/2014/main" val="1183999283"/>
                    </a:ext>
                  </a:extLst>
                </a:gridCol>
                <a:gridCol w="1398721">
                  <a:extLst>
                    <a:ext uri="{9D8B030D-6E8A-4147-A177-3AD203B41FA5}">
                      <a16:colId xmlns:a16="http://schemas.microsoft.com/office/drawing/2014/main" val="3297193506"/>
                    </a:ext>
                  </a:extLst>
                </a:gridCol>
              </a:tblGrid>
              <a:tr h="4940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Email Platform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Purpose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Features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Email Sending Limit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extLst>
                  <a:ext uri="{0D108BD9-81ED-4DB2-BD59-A6C34878D82A}">
                    <a16:rowId xmlns:a16="http://schemas.microsoft.com/office/drawing/2014/main" val="3471826679"/>
                  </a:ext>
                </a:extLst>
              </a:tr>
              <a:tr h="1203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Gmail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Widely used email platform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Spam filtering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User-friendly interface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Advanced security features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500 emails per day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extLst>
                  <a:ext uri="{0D108BD9-81ED-4DB2-BD59-A6C34878D82A}">
                    <a16:rowId xmlns:a16="http://schemas.microsoft.com/office/drawing/2014/main" val="2182767294"/>
                  </a:ext>
                </a:extLst>
              </a:tr>
              <a:tr h="1676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Outlook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Business-oriented email </a:t>
                      </a:r>
                      <a:r>
                        <a:rPr lang="en-US" sz="1400" b="0" u="none" strike="noStrike" kern="1200">
                          <a:solidFill>
                            <a:schemeClr val="bg1"/>
                          </a:solidFill>
                          <a:effectLst/>
                        </a:rPr>
                        <a:t>platform</a:t>
                      </a:r>
                      <a:endParaRPr lang="en-US" sz="1400" b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Enhanced security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Business-specialized features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Spam protection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300 emails per day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extLst>
                  <a:ext uri="{0D108BD9-81ED-4DB2-BD59-A6C34878D82A}">
                    <a16:rowId xmlns:a16="http://schemas.microsoft.com/office/drawing/2014/main" val="618364048"/>
                  </a:ext>
                </a:extLst>
              </a:tr>
              <a:tr h="1203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Yahoo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Established global email service platform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Spam filtering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Basic encryption</a:t>
                      </a:r>
                      <a:b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- Easy navigation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100 emails per day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7112" marR="77112" marT="0" marB="0"/>
                </a:tc>
                <a:extLst>
                  <a:ext uri="{0D108BD9-81ED-4DB2-BD59-A6C34878D82A}">
                    <a16:rowId xmlns:a16="http://schemas.microsoft.com/office/drawing/2014/main" val="93185908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5D9A980-1484-B552-37A2-3B0BC2BDDA04}"/>
              </a:ext>
            </a:extLst>
          </p:cNvPr>
          <p:cNvSpPr txBox="1"/>
          <p:nvPr/>
        </p:nvSpPr>
        <p:spPr>
          <a:xfrm>
            <a:off x="7250594" y="1276594"/>
            <a:ext cx="38986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We will use Gmail SMTP Service Provider because it works well with the Gmail Service Platform and provides efficient email delivery</a:t>
            </a:r>
          </a:p>
          <a:p>
            <a:endParaRPr lang="en-US" sz="2000"/>
          </a:p>
          <a:p>
            <a:r>
              <a:rPr lang="en-US" sz="2000"/>
              <a:t>We chose Gmail as our email service platform for users to receive email notifications regarding their safe. Gmail is a user-friendly and reliable email service. It comes with enhanced security protocols like TLS and email authentication</a:t>
            </a:r>
          </a:p>
          <a:p>
            <a:endParaRPr lang="en-US"/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6CCF41CC-70F0-D6BF-760D-4D380AED11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69" t="3728" r="14044" b="46370"/>
          <a:stretch/>
        </p:blipFill>
        <p:spPr>
          <a:xfrm>
            <a:off x="10303553" y="5192901"/>
            <a:ext cx="1828348" cy="1610687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ECAA52-8732-1D99-AEC3-A7248A78570B}"/>
              </a:ext>
            </a:extLst>
          </p:cNvPr>
          <p:cNvSpPr txBox="1"/>
          <p:nvPr/>
        </p:nvSpPr>
        <p:spPr>
          <a:xfrm>
            <a:off x="10434689" y="4692355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F53E8E-7F20-A230-D2C4-F412C35F2A3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39.256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7421" y="34848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2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97"/>
    </mc:Choice>
    <mc:Fallback>
      <p:transition spd="slow" advTm="32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E94B-51D1-13EB-4E2C-FDCC05EEA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57262"/>
            <a:ext cx="9905998" cy="1240861"/>
          </a:xfrm>
        </p:spPr>
        <p:txBody>
          <a:bodyPr/>
          <a:lstStyle/>
          <a:p>
            <a:pPr algn="ctr"/>
            <a:r>
              <a:rPr lang="en-US"/>
              <a:t>Software and Hardware program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B8D326C-27D0-55A4-92BC-49AD3C86A4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400289"/>
              </p:ext>
            </p:extLst>
          </p:nvPr>
        </p:nvGraphicFramePr>
        <p:xfrm>
          <a:off x="919078" y="1396087"/>
          <a:ext cx="6429190" cy="345495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81416">
                  <a:extLst>
                    <a:ext uri="{9D8B030D-6E8A-4147-A177-3AD203B41FA5}">
                      <a16:colId xmlns:a16="http://schemas.microsoft.com/office/drawing/2014/main" val="2243032597"/>
                    </a:ext>
                  </a:extLst>
                </a:gridCol>
                <a:gridCol w="1252145">
                  <a:extLst>
                    <a:ext uri="{9D8B030D-6E8A-4147-A177-3AD203B41FA5}">
                      <a16:colId xmlns:a16="http://schemas.microsoft.com/office/drawing/2014/main" val="195532283"/>
                    </a:ext>
                  </a:extLst>
                </a:gridCol>
                <a:gridCol w="1296152">
                  <a:extLst>
                    <a:ext uri="{9D8B030D-6E8A-4147-A177-3AD203B41FA5}">
                      <a16:colId xmlns:a16="http://schemas.microsoft.com/office/drawing/2014/main" val="3191971281"/>
                    </a:ext>
                  </a:extLst>
                </a:gridCol>
                <a:gridCol w="1355975">
                  <a:extLst>
                    <a:ext uri="{9D8B030D-6E8A-4147-A177-3AD203B41FA5}">
                      <a16:colId xmlns:a16="http://schemas.microsoft.com/office/drawing/2014/main" val="3400219714"/>
                    </a:ext>
                  </a:extLst>
                </a:gridCol>
                <a:gridCol w="1143502">
                  <a:extLst>
                    <a:ext uri="{9D8B030D-6E8A-4147-A177-3AD203B41FA5}">
                      <a16:colId xmlns:a16="http://schemas.microsoft.com/office/drawing/2014/main" val="2002460366"/>
                    </a:ext>
                  </a:extLst>
                </a:gridCol>
              </a:tblGrid>
              <a:tr h="543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Software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Ease of Use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Real-Time testing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Designed For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Debugging Capabilites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1055673"/>
                  </a:ext>
                </a:extLst>
              </a:tr>
              <a:tr h="543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Visual Studio Code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No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General Purpose, Programming IDE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Limited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3716104"/>
                  </a:ext>
                </a:extLst>
              </a:tr>
              <a:tr h="543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Code Composer Studio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Moderate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Yes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Programming TI microcontrollers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967440"/>
                  </a:ext>
                </a:extLst>
              </a:tr>
              <a:tr h="5434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Platform IO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Moderate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Yes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Embedded Development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627993"/>
                  </a:ext>
                </a:extLst>
              </a:tr>
              <a:tr h="11015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Arduino IDE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Yes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Embedded Development, microcontroller programming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30402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0526D95-0E27-531F-C1AC-E8A46A426430}"/>
              </a:ext>
            </a:extLst>
          </p:cNvPr>
          <p:cNvSpPr txBox="1"/>
          <p:nvPr/>
        </p:nvSpPr>
        <p:spPr>
          <a:xfrm>
            <a:off x="2631421" y="4976888"/>
            <a:ext cx="30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Final Decision: Arduino IDE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C0A37E7-752B-DACB-7FE6-B3679884A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412318"/>
              </p:ext>
            </p:extLst>
          </p:nvPr>
        </p:nvGraphicFramePr>
        <p:xfrm>
          <a:off x="7492612" y="1396087"/>
          <a:ext cx="4452620" cy="330538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83995">
                  <a:extLst>
                    <a:ext uri="{9D8B030D-6E8A-4147-A177-3AD203B41FA5}">
                      <a16:colId xmlns:a16="http://schemas.microsoft.com/office/drawing/2014/main" val="3361014709"/>
                    </a:ext>
                  </a:extLst>
                </a:gridCol>
                <a:gridCol w="1483995">
                  <a:extLst>
                    <a:ext uri="{9D8B030D-6E8A-4147-A177-3AD203B41FA5}">
                      <a16:colId xmlns:a16="http://schemas.microsoft.com/office/drawing/2014/main" val="3985591012"/>
                    </a:ext>
                  </a:extLst>
                </a:gridCol>
                <a:gridCol w="1484630">
                  <a:extLst>
                    <a:ext uri="{9D8B030D-6E8A-4147-A177-3AD203B41FA5}">
                      <a16:colId xmlns:a16="http://schemas.microsoft.com/office/drawing/2014/main" val="3096903750"/>
                    </a:ext>
                  </a:extLst>
                </a:gridCol>
              </a:tblGrid>
              <a:tr h="3996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100">
                          <a:solidFill>
                            <a:schemeClr val="lt1"/>
                          </a:solidFill>
                          <a:effectLst/>
                        </a:rPr>
                        <a:t>Hardware</a:t>
                      </a:r>
                      <a:endParaRPr lang="en-US" sz="1400" b="1" kern="1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Ease of Use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Designed for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1165727"/>
                  </a:ext>
                </a:extLst>
              </a:tr>
              <a:tr h="7179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Eagle PCB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Moderate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Used to create and design PCB schematics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0051311"/>
                  </a:ext>
                </a:extLst>
              </a:tr>
              <a:tr h="961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KiCad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Moderate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Used to design and create PCB schematics with advanced features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8760586"/>
                  </a:ext>
                </a:extLst>
              </a:tr>
              <a:tr h="961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Fusion 360</a:t>
                      </a:r>
                      <a:endParaRPr lang="en-US" sz="1400" kern="1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High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3D modeling software used to design and create hardware components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91064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23B318-01B0-4F3E-928A-51A0D0C9165D}"/>
              </a:ext>
            </a:extLst>
          </p:cNvPr>
          <p:cNvSpPr txBox="1"/>
          <p:nvPr/>
        </p:nvSpPr>
        <p:spPr>
          <a:xfrm>
            <a:off x="8022564" y="4807611"/>
            <a:ext cx="3576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Final Decision: Fusion 360</a:t>
            </a: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DA22CC6D-FCD8-C8D8-D0A9-83788381A5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9" t="3728" r="14044" b="46370"/>
          <a:stretch/>
        </p:blipFill>
        <p:spPr>
          <a:xfrm>
            <a:off x="10646055" y="5510370"/>
            <a:ext cx="1429102" cy="1258971"/>
          </a:xfrm>
          <a:prstGeom prst="round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CB1C230-0CCE-56DC-5816-0E367866110D}"/>
              </a:ext>
            </a:extLst>
          </p:cNvPr>
          <p:cNvSpPr txBox="1"/>
          <p:nvPr/>
        </p:nvSpPr>
        <p:spPr>
          <a:xfrm>
            <a:off x="10646054" y="5129193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068B78-8535-3C0F-B097-66252755AC1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644.81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59523" y="565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85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615"/>
    </mc:Choice>
    <mc:Fallback>
      <p:transition spd="slow" advTm="33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4A1A8-97A9-DE4A-C67B-9458C5A48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880" y="-103806"/>
            <a:ext cx="4828030" cy="844586"/>
          </a:xfrm>
        </p:spPr>
        <p:txBody>
          <a:bodyPr/>
          <a:lstStyle/>
          <a:p>
            <a:pPr algn="ctr"/>
            <a:r>
              <a:rPr lang="en-US"/>
              <a:t>PCB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13FE6-1FDD-6A06-F085-C920A98DF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229" y="1045465"/>
            <a:ext cx="3450220" cy="52518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PCB #1: Main PCB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This board has our ESP-WROOM-32 MCU that is responsible for powering &amp; communicating with our peripherals for the safe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Has a GPIO pin reserved for the operation of our locking mechanism PCB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1FCE6135-1CAB-B130-76B6-AE2959CCD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1264" y="5460995"/>
            <a:ext cx="1440613" cy="1063915"/>
          </a:xfrm>
          <a:prstGeom prst="round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5B3899F-7FEE-CCF9-C106-A3CE166D3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33417" y="4684071"/>
            <a:ext cx="282383" cy="2823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CD48BB-1942-A557-9A29-A432FD48E9B2}"/>
              </a:ext>
            </a:extLst>
          </p:cNvPr>
          <p:cNvSpPr txBox="1"/>
          <p:nvPr/>
        </p:nvSpPr>
        <p:spPr>
          <a:xfrm>
            <a:off x="10447019" y="4825262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D83907-0A8E-284A-6EC7-EE0265F6E8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6450" y="740780"/>
            <a:ext cx="6071550" cy="599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56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66"/>
    </mc:Choice>
    <mc:Fallback>
      <p:transition spd="slow" advTm="1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DFE30-D6A4-AED6-8CEB-692751F5C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4ECDF-748B-21C5-6848-A340E1174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880" y="-103806"/>
            <a:ext cx="4828030" cy="844586"/>
          </a:xfrm>
        </p:spPr>
        <p:txBody>
          <a:bodyPr/>
          <a:lstStyle/>
          <a:p>
            <a:pPr algn="ctr"/>
            <a:r>
              <a:rPr lang="en-US"/>
              <a:t>PCB Design(CONT.)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3BFB1-5485-6F92-BE93-196E3D9DA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88" y="1021351"/>
            <a:ext cx="3795823" cy="494761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PCB #2: Locking Mechanism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This board contains our safe's entire locking mechanism circuit 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The relay controls the locking/unlocking mechanism 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The transistor also allows the ESP32 to control the relay indirectly by using a GPIO pin from our main PCB</a:t>
            </a:r>
          </a:p>
          <a:p>
            <a:pPr>
              <a:buFont typeface="Arial"/>
              <a:buChar char="•"/>
            </a:pPr>
            <a:r>
              <a:rPr lang="en-US">
                <a:latin typeface="TW Cen MT"/>
              </a:rPr>
              <a:t>The transistor also isolates the ESP32 from the relay’s inductive load</a:t>
            </a:r>
          </a:p>
          <a:p>
            <a:pPr>
              <a:buFont typeface="Arial"/>
              <a:buChar char="•"/>
            </a:pPr>
            <a:endParaRPr lang="en-US">
              <a:latin typeface="TW Cen MT"/>
            </a:endParaRPr>
          </a:p>
          <a:p>
            <a:pPr>
              <a:buFont typeface="Arial"/>
              <a:buChar char="•"/>
            </a:pPr>
            <a:endParaRPr lang="en-US">
              <a:latin typeface="TW Cen M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465F96-C309-D182-9B58-6E212EF66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055514" y="112720"/>
            <a:ext cx="1180555" cy="15881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6AA3E9-3228-1DB5-6F06-AF663B32E9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4904" y="112720"/>
            <a:ext cx="310989" cy="3109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8384BD-E742-C472-68FC-07C1E1E6441A}"/>
              </a:ext>
            </a:extLst>
          </p:cNvPr>
          <p:cNvSpPr txBox="1"/>
          <p:nvPr/>
        </p:nvSpPr>
        <p:spPr>
          <a:xfrm>
            <a:off x="10055514" y="1700848"/>
            <a:ext cx="1534885" cy="373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4280A4-5B8A-2373-3321-8724CE9A6B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5560" y="2074200"/>
            <a:ext cx="7624312" cy="444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31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399"/>
    </mc:Choice>
    <mc:Fallback>
      <p:transition spd="slow" advTm="85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4A0D2-2F2A-6A84-E887-E44D5DDE9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598" y="0"/>
            <a:ext cx="3700270" cy="794992"/>
          </a:xfrm>
        </p:spPr>
        <p:txBody>
          <a:bodyPr/>
          <a:lstStyle/>
          <a:p>
            <a:pPr algn="ctr"/>
            <a:r>
              <a:rPr lang="en-US"/>
              <a:t>PCB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C99D1-DA06-E132-944F-35833D9D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9302" y="594992"/>
            <a:ext cx="1682495" cy="5790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Main PCB</a:t>
            </a:r>
            <a:endParaRPr lang="en-US"/>
          </a:p>
        </p:txBody>
      </p:sp>
      <p:pic>
        <p:nvPicPr>
          <p:cNvPr id="5" name="Picture 4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336011C7-F3BC-3912-2CD2-EA849DA14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757091" y="4824484"/>
            <a:ext cx="2136846" cy="1575624"/>
          </a:xfrm>
          <a:prstGeom prst="round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926CC6-BB47-2B64-2FFC-BCAE32B8564B}"/>
              </a:ext>
            </a:extLst>
          </p:cNvPr>
          <p:cNvSpPr txBox="1"/>
          <p:nvPr/>
        </p:nvSpPr>
        <p:spPr>
          <a:xfrm>
            <a:off x="8772939" y="1245704"/>
            <a:ext cx="27697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Arial"/>
              <a:buChar char="•"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5425FD-1B16-906B-93A4-F3B3D5C743C6}"/>
              </a:ext>
            </a:extLst>
          </p:cNvPr>
          <p:cNvSpPr txBox="1"/>
          <p:nvPr/>
        </p:nvSpPr>
        <p:spPr>
          <a:xfrm>
            <a:off x="8747332" y="1070456"/>
            <a:ext cx="2769704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ESP-WROOM-32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3.3V Regulator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Keypad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Fingerprint Scanner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RGB LED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Buzzer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Motion Sensor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Display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Door Sensor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Ext. USB-UART Converter</a:t>
            </a:r>
          </a:p>
        </p:txBody>
      </p:sp>
      <p:pic>
        <p:nvPicPr>
          <p:cNvPr id="9" name="Picture 8" descr="A computer screen shot of a circuit board&#10;&#10;AI-generated content may be incorrect.">
            <a:extLst>
              <a:ext uri="{FF2B5EF4-FFF2-40B4-BE49-F238E27FC236}">
                <a16:creationId xmlns:a16="http://schemas.microsoft.com/office/drawing/2014/main" id="{8BD80A6B-0606-DAEB-318F-B124F719F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6486" y="1088292"/>
            <a:ext cx="7094875" cy="5541107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D490164-8B6B-A5A2-0DF3-A66800067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40335" y="6308798"/>
            <a:ext cx="320601" cy="3206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7E11C0-BA99-0CA1-CE8F-4CEE8323B91C}"/>
              </a:ext>
            </a:extLst>
          </p:cNvPr>
          <p:cNvSpPr txBox="1"/>
          <p:nvPr/>
        </p:nvSpPr>
        <p:spPr>
          <a:xfrm>
            <a:off x="10037702" y="4165689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2848074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83"/>
    </mc:Choice>
    <mc:Fallback>
      <p:transition spd="slow" advTm="19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5EC7-7844-63E8-B156-B3FA8DAA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298" y="264818"/>
            <a:ext cx="9905998" cy="1478570"/>
          </a:xfrm>
        </p:spPr>
        <p:txBody>
          <a:bodyPr/>
          <a:lstStyle/>
          <a:p>
            <a:pPr algn="ctr"/>
            <a:r>
              <a:rPr lang="en-US"/>
              <a:t>Motivation and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F96D3-C143-8E9E-AC81-FD0FABB9E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298" y="1659441"/>
            <a:ext cx="10384707" cy="4933741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Ensuring the security of personal belongings is essential in today’s world </a:t>
            </a:r>
          </a:p>
          <a:p>
            <a:pPr marL="0" marR="0" lv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200" dirty="0"/>
          </a:p>
          <a:p>
            <a:pPr marL="342900" marR="0" lvl="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A reliable, secure, and portable storage for valuables</a:t>
            </a:r>
            <a:br>
              <a:rPr lang="en-US" sz="2200" dirty="0"/>
            </a:br>
            <a:endParaRPr lang="en-US" sz="22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Real-time alerts for unauthorized access attempts or tampering</a:t>
            </a:r>
          </a:p>
          <a:p>
            <a:pPr marL="0" marR="0" lv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200" dirty="0"/>
          </a:p>
          <a:p>
            <a:pPr marL="342900" marR="0" lvl="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Create keyless, instant access</a:t>
            </a:r>
          </a:p>
          <a:p>
            <a:pPr marL="0" marR="0" lv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2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Provide awareness of its security status</a:t>
            </a:r>
            <a:br>
              <a:rPr lang="en-US" sz="2200" dirty="0"/>
            </a:br>
            <a:endParaRPr lang="en-US" sz="22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tabLst>
                <a:tab pos="457200" algn="l"/>
              </a:tabLst>
            </a:pPr>
            <a:r>
              <a:rPr lang="en-US" sz="2200" dirty="0"/>
              <a:t>Customize additional access levels and monitor usage remotely through email notifications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200" dirty="0"/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200" dirty="0"/>
          </a:p>
          <a:p>
            <a:pPr marL="0" marR="0" lv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tabLst>
                <a:tab pos="457200" algn="l"/>
              </a:tabLst>
            </a:pPr>
            <a:endParaRPr lang="en-US" sz="2100" dirty="0"/>
          </a:p>
          <a:p>
            <a:pPr marL="0" marR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43D203-AED6-2BEB-6461-90CEC059F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79893" y="228000"/>
            <a:ext cx="487363" cy="487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E9C173-9221-09BF-F4D8-A4B7C9E4A89E}"/>
              </a:ext>
            </a:extLst>
          </p:cNvPr>
          <p:cNvSpPr txBox="1"/>
          <p:nvPr/>
        </p:nvSpPr>
        <p:spPr>
          <a:xfrm>
            <a:off x="10566471" y="2213511"/>
            <a:ext cx="117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A4182F5-E636-D987-FA23-13AEEA549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427712" y="258647"/>
            <a:ext cx="1453173" cy="19548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732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745"/>
    </mc:Choice>
    <mc:Fallback>
      <p:transition spd="slow" advTm="54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B9CB7-94C1-D1B2-2F3F-D9DBEC3AA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9BCFB-F1E8-2AF2-B5D8-AFBD1B762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500" y="1671"/>
            <a:ext cx="3700270" cy="794992"/>
          </a:xfrm>
        </p:spPr>
        <p:txBody>
          <a:bodyPr/>
          <a:lstStyle/>
          <a:p>
            <a:pPr algn="ctr"/>
            <a:r>
              <a:rPr lang="en-US"/>
              <a:t>PCB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EDCB2-850F-C47D-14A7-FABAEF319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8422" y="866993"/>
            <a:ext cx="3064427" cy="5790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TW Cen MT"/>
              </a:rPr>
              <a:t>Locking Mechanism PCB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840218-AA3D-ADBA-1E63-CE0751F1F892}"/>
              </a:ext>
            </a:extLst>
          </p:cNvPr>
          <p:cNvSpPr txBox="1"/>
          <p:nvPr/>
        </p:nvSpPr>
        <p:spPr>
          <a:xfrm>
            <a:off x="8880373" y="1693085"/>
            <a:ext cx="2946537" cy="2153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tabLst>
                <a:tab pos="457200" algn="l"/>
              </a:tabLst>
            </a:pPr>
            <a:endParaRPr lang="en-U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5V Voltage Regulator </a:t>
            </a:r>
          </a:p>
          <a:p>
            <a:pPr marL="342900" marR="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 Barrel </a:t>
            </a:r>
            <a:r>
              <a:rPr lang="en-US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ack </a:t>
            </a:r>
          </a:p>
          <a:p>
            <a:pPr marL="342900" marR="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SPDT Relay</a:t>
            </a:r>
          </a:p>
          <a:p>
            <a:pPr marL="342900" marR="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N-Channel MOSFET Transistor </a:t>
            </a:r>
          </a:p>
          <a:p>
            <a:pPr marL="342900" marR="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Solenoid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3C75524-67B9-95AB-588C-29B39F1C1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9509579" y="4401178"/>
            <a:ext cx="1688123" cy="22709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4BE9FE-A870-6F2F-C8D6-4DB01EBD9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28360" y="4157496"/>
            <a:ext cx="487363" cy="487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059F4F-42E7-68BF-5BD8-902FC4464208}"/>
              </a:ext>
            </a:extLst>
          </p:cNvPr>
          <p:cNvSpPr txBox="1"/>
          <p:nvPr/>
        </p:nvSpPr>
        <p:spPr>
          <a:xfrm>
            <a:off x="9760369" y="4031845"/>
            <a:ext cx="1186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6D211D-4335-8484-97B6-8371228506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496" y="1693085"/>
            <a:ext cx="7738703" cy="410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38"/>
    </mc:Choice>
    <mc:Fallback>
      <p:transition spd="slow" advTm="24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635BA-6721-CA47-9272-C54006102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8294" y="-380"/>
            <a:ext cx="4165316" cy="552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Hardware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9A14F-39B6-FC73-D435-CCFCF64A8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7088" y="1492036"/>
            <a:ext cx="10546339" cy="48956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983C21-8036-59B5-7B85-65724F422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55548"/>
              </p:ext>
            </p:extLst>
          </p:nvPr>
        </p:nvGraphicFramePr>
        <p:xfrm>
          <a:off x="426065" y="481203"/>
          <a:ext cx="11019103" cy="5760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31258">
                  <a:extLst>
                    <a:ext uri="{9D8B030D-6E8A-4147-A177-3AD203B41FA5}">
                      <a16:colId xmlns:a16="http://schemas.microsoft.com/office/drawing/2014/main" val="702610122"/>
                    </a:ext>
                  </a:extLst>
                </a:gridCol>
                <a:gridCol w="3723967">
                  <a:extLst>
                    <a:ext uri="{9D8B030D-6E8A-4147-A177-3AD203B41FA5}">
                      <a16:colId xmlns:a16="http://schemas.microsoft.com/office/drawing/2014/main" val="1005744434"/>
                    </a:ext>
                  </a:extLst>
                </a:gridCol>
                <a:gridCol w="1669309">
                  <a:extLst>
                    <a:ext uri="{9D8B030D-6E8A-4147-A177-3AD203B41FA5}">
                      <a16:colId xmlns:a16="http://schemas.microsoft.com/office/drawing/2014/main" val="3549167478"/>
                    </a:ext>
                  </a:extLst>
                </a:gridCol>
                <a:gridCol w="3794569">
                  <a:extLst>
                    <a:ext uri="{9D8B030D-6E8A-4147-A177-3AD203B41FA5}">
                      <a16:colId xmlns:a16="http://schemas.microsoft.com/office/drawing/2014/main" val="606889955"/>
                    </a:ext>
                  </a:extLst>
                </a:gridCol>
              </a:tblGrid>
              <a:tr h="356419">
                <a:tc>
                  <a:txBody>
                    <a:bodyPr/>
                    <a:lstStyle/>
                    <a:p>
                      <a:r>
                        <a:rPr lang="en-US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Success/Failure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699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ESP-WROOM-32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Blink the LED while printing to the serial monitor every second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134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Keypad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Print any key that is pressed to the serial monitor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The first four pins are the column pins while the next four pins are the row pins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90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Fingerprint Scanner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Enrolling a new fingerprint, scan a fingerprint to see if there is a 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Flashes a blue light to indicate readiness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61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Locking Mechanism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Built the circuit on a breadboard in the SD 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Used the power source in lab to power the lock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5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Ultrasonic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Measure the distance of an object in front of 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311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Buzzer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Have the buzzer make a noise for one second and go silent for four seconds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We can increase and decrease the sound of the buzzer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628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RGB 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Have the LED change colors every second(red, green, blue, purple, white)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The LED channel labels for red &amp; blue &amp; green &amp; GND were switched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270871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Display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Having it display "Welcome to Smart Safe"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Success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100695"/>
                  </a:ext>
                </a:extLst>
              </a:tr>
            </a:tbl>
          </a:graphicData>
        </a:graphic>
      </p:graphicFrame>
      <p:pic>
        <p:nvPicPr>
          <p:cNvPr id="5" name="Picture 4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C251EBDF-4164-3B67-3E74-A3FAC50E3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817372" y="5534382"/>
            <a:ext cx="1426949" cy="1093676"/>
          </a:xfrm>
          <a:prstGeom prst="round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088E28-419C-2392-11D0-4DA070537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7549" y="6303431"/>
            <a:ext cx="487363" cy="4873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F49B83-C25B-F8C3-7EC9-480B2AAD5BAE}"/>
              </a:ext>
            </a:extLst>
          </p:cNvPr>
          <p:cNvSpPr txBox="1"/>
          <p:nvPr/>
        </p:nvSpPr>
        <p:spPr>
          <a:xfrm>
            <a:off x="11105042" y="5037306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3791762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04"/>
    </mc:Choice>
    <mc:Fallback>
      <p:transition spd="slow" advTm="12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F5938-D785-3C15-AA53-75946929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F5FC0-8505-BDE3-A1D7-527E808F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345" y="129876"/>
            <a:ext cx="4165316" cy="5527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Hardware Testing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5D55F6A-CCB5-2383-4351-EAC6B0D98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956" y="406226"/>
            <a:ext cx="2366389" cy="315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14.jpg" descr="A hand holding a wire&#10;&#10;Description automatically generated">
            <a:extLst>
              <a:ext uri="{FF2B5EF4-FFF2-40B4-BE49-F238E27FC236}">
                <a16:creationId xmlns:a16="http://schemas.microsoft.com/office/drawing/2014/main" id="{65BCD41A-F36C-A432-BA1D-345C8F5D77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979" y="4141250"/>
            <a:ext cx="2691765" cy="252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circuit board with wires and a green light&#10;&#10;Description automatically generated">
            <a:extLst>
              <a:ext uri="{FF2B5EF4-FFF2-40B4-BE49-F238E27FC236}">
                <a16:creationId xmlns:a16="http://schemas.microsoft.com/office/drawing/2014/main" id="{37A72F7C-7F5A-D135-8EF2-B17EA7D21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794" y="3791592"/>
            <a:ext cx="2012187" cy="290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49.jpg" descr="A person holding a black object&#10;&#10;Description automatically generated">
            <a:extLst>
              <a:ext uri="{FF2B5EF4-FFF2-40B4-BE49-F238E27FC236}">
                <a16:creationId xmlns:a16="http://schemas.microsoft.com/office/drawing/2014/main" id="{AAAD8254-4D51-957B-8DD6-8402B51A59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2" r="1915" b="8018"/>
          <a:stretch>
            <a:fillRect/>
          </a:stretch>
        </p:blipFill>
        <p:spPr bwMode="auto">
          <a:xfrm>
            <a:off x="1529124" y="3810811"/>
            <a:ext cx="2265805" cy="2917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B6ECEB-3E58-1DB7-AE2B-9E84383A6C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5927" y="1054475"/>
            <a:ext cx="4752708" cy="22011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E97DC5-C70A-D6AF-D0A5-2F04BF9472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8485" y="448065"/>
            <a:ext cx="2235701" cy="2980935"/>
          </a:xfrm>
          <a:prstGeom prst="rect">
            <a:avLst/>
          </a:prstGeom>
        </p:spPr>
      </p:pic>
      <p:pic>
        <p:nvPicPr>
          <p:cNvPr id="16" name="Picture 15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93F789D5-40EB-BF99-D9FC-6E23490EEA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10089350" y="4814855"/>
            <a:ext cx="2136846" cy="1575624"/>
          </a:xfrm>
          <a:prstGeom prst="round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0D97E6-618A-ACB0-4932-2B70B2BB2A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61799" y="4166672"/>
            <a:ext cx="367572" cy="3675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E87D2D-E030-8E84-541A-585C052F8D1C}"/>
              </a:ext>
            </a:extLst>
          </p:cNvPr>
          <p:cNvSpPr txBox="1"/>
          <p:nvPr/>
        </p:nvSpPr>
        <p:spPr>
          <a:xfrm>
            <a:off x="10396692" y="4128172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175643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87"/>
    </mc:Choice>
    <mc:Fallback>
      <p:transition spd="slow" advTm="18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8A59-0588-6A08-6C7D-6EF9B56D5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257" y="592112"/>
            <a:ext cx="6805896" cy="1282909"/>
          </a:xfrm>
        </p:spPr>
        <p:txBody>
          <a:bodyPr/>
          <a:lstStyle/>
          <a:p>
            <a:pPr algn="ctr"/>
            <a:r>
              <a:rPr lang="en-US"/>
              <a:t>SOFTWARE TESTING - website</a:t>
            </a:r>
          </a:p>
        </p:txBody>
      </p:sp>
      <p:pic>
        <p:nvPicPr>
          <p:cNvPr id="6" name="image35.png" descr="A screenshot of a computer&#10;&#10;Description automatically generated">
            <a:extLst>
              <a:ext uri="{FF2B5EF4-FFF2-40B4-BE49-F238E27FC236}">
                <a16:creationId xmlns:a16="http://schemas.microsoft.com/office/drawing/2014/main" id="{953534CB-1F8D-B056-0E4E-942581671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382" y="3161024"/>
            <a:ext cx="4478020" cy="189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805BE8-6755-F147-C49E-76936E04DB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811" y="3278583"/>
            <a:ext cx="5989036" cy="16622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6C2C01-DAD7-D754-454F-A999BBBDEB79}"/>
              </a:ext>
            </a:extLst>
          </p:cNvPr>
          <p:cNvSpPr txBox="1"/>
          <p:nvPr/>
        </p:nvSpPr>
        <p:spPr>
          <a:xfrm>
            <a:off x="937404" y="1892693"/>
            <a:ext cx="10041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We will host a local server directly using the ESP32 MCU. After connecting to a local Wi-Fi network, the ESP32 will provide a local IP address where we can access the website. We will setup a route to serve the HTML Page and use HTML and JavaScript to design it.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7243E-E45B-C715-BB99-245819D64CE0}"/>
              </a:ext>
            </a:extLst>
          </p:cNvPr>
          <p:cNvSpPr txBox="1"/>
          <p:nvPr/>
        </p:nvSpPr>
        <p:spPr>
          <a:xfrm>
            <a:off x="937404" y="5125377"/>
            <a:ext cx="58569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Screenshot from Arduino IDE showing the web server request and connection to Wi-Fi</a:t>
            </a:r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C0E2B4-6750-B748-EA2B-A68AD73CEB77}"/>
              </a:ext>
            </a:extLst>
          </p:cNvPr>
          <p:cNvSpPr txBox="1"/>
          <p:nvPr/>
        </p:nvSpPr>
        <p:spPr>
          <a:xfrm>
            <a:off x="7464724" y="5290868"/>
            <a:ext cx="4278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Screenshot of the IP address from the requested web server showing the test message</a:t>
            </a:r>
          </a:p>
        </p:txBody>
      </p:sp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4F6342FC-6559-62B5-19FA-29E2E94C31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rcRect l="17269" t="3728" r="14044" b="46370"/>
          <a:stretch/>
        </p:blipFill>
        <p:spPr>
          <a:xfrm>
            <a:off x="10260137" y="165774"/>
            <a:ext cx="1696409" cy="1494455"/>
          </a:xfrm>
          <a:prstGeom prst="round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60C11F6-3A64-C63F-9F29-8E5049DEDCDB}"/>
                  </a:ext>
                </a:extLst>
              </p14:cNvPr>
              <p14:cNvContentPartPr/>
              <p14:nvPr/>
            </p14:nvContentPartPr>
            <p14:xfrm>
              <a:off x="4139928" y="4707576"/>
              <a:ext cx="1580760" cy="113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60C11F6-3A64-C63F-9F29-8E5049DEDCD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33809" y="4701475"/>
                <a:ext cx="1592997" cy="1259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89C6B1-ED10-E58F-9C3D-0F44214DE805}"/>
                  </a:ext>
                </a:extLst>
              </p14:cNvPr>
              <p14:cNvContentPartPr/>
              <p14:nvPr/>
            </p14:nvContentPartPr>
            <p14:xfrm>
              <a:off x="4249368" y="4706856"/>
              <a:ext cx="1390320" cy="85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89C6B1-ED10-E58F-9C3D-0F44214DE8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43246" y="4700710"/>
                <a:ext cx="1402563" cy="976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E4EC76F-1C02-B55C-BDD5-3EDEAB3491A8}"/>
                  </a:ext>
                </a:extLst>
              </p14:cNvPr>
              <p14:cNvContentPartPr/>
              <p14:nvPr/>
            </p14:nvContentPartPr>
            <p14:xfrm>
              <a:off x="8107848" y="3313656"/>
              <a:ext cx="795240" cy="889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E4EC76F-1C02-B55C-BDD5-3EDEAB3491A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01731" y="3307536"/>
                <a:ext cx="807474" cy="10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2C9AEF8-8028-6BC3-2C35-AA61F179C26E}"/>
                  </a:ext>
                </a:extLst>
              </p14:cNvPr>
              <p14:cNvContentPartPr/>
              <p14:nvPr/>
            </p14:nvContentPartPr>
            <p14:xfrm>
              <a:off x="9631728" y="3740256"/>
              <a:ext cx="948240" cy="1105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2C9AEF8-8028-6BC3-2C35-AA61F179C26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25608" y="3734156"/>
                <a:ext cx="960480" cy="12272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FD6ED54-A4C5-B86F-B0DA-6EAE19C1C54B}"/>
              </a:ext>
            </a:extLst>
          </p:cNvPr>
          <p:cNvSpPr txBox="1"/>
          <p:nvPr/>
        </p:nvSpPr>
        <p:spPr>
          <a:xfrm>
            <a:off x="10461885" y="1685817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E355C7-C9AA-2C67-E0B7-340F4A57C43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49.453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34837" y="4413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39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34"/>
    </mc:Choice>
    <mc:Fallback>
      <p:transition spd="slow" advTm="25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E865-4960-0ECA-8EF9-AEBCA4D5E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89" y="457606"/>
            <a:ext cx="9905998" cy="100166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SOFTWARE TESTING  - EMAIL NOTIFICATIONS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9C1C7-F4B7-997E-2E6A-89B4FEDE1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768" y="1087383"/>
            <a:ext cx="9346319" cy="1678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/>
              <a:t>We will set up email functionality using the Gmail SMTP protocol and authentication credentials. The safe user will receive emails from a special Gmail account created for this project: </a:t>
            </a:r>
            <a:r>
              <a:rPr lang="en-US" sz="2000">
                <a:hlinkClick r:id="rId4"/>
              </a:rPr>
              <a:t>smartsafesd1@gmail.com</a:t>
            </a:r>
            <a:r>
              <a:rPr lang="en-US" sz="2000"/>
              <a:t>.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  <p:pic>
        <p:nvPicPr>
          <p:cNvPr id="4" name="Picture 3" descr="A computer screen with white text&#10;&#10;Description automatically generated">
            <a:extLst>
              <a:ext uri="{FF2B5EF4-FFF2-40B4-BE49-F238E27FC236}">
                <a16:creationId xmlns:a16="http://schemas.microsoft.com/office/drawing/2014/main" id="{7F364CDF-1991-9A42-FD99-AB9CF121F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543" y="2669019"/>
            <a:ext cx="4480560" cy="2430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4F5AC7-9A13-3A51-DCDB-66C77B2AA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0901" y="2669019"/>
            <a:ext cx="5289952" cy="21135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252AAE-8C7B-80DE-5D05-A5CD6BB3A2A6}"/>
              </a:ext>
            </a:extLst>
          </p:cNvPr>
          <p:cNvSpPr txBox="1"/>
          <p:nvPr/>
        </p:nvSpPr>
        <p:spPr>
          <a:xfrm>
            <a:off x="1250543" y="5163180"/>
            <a:ext cx="4480560" cy="1131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/>
              <a:t>Screenshot showing that the email has been sent successfully to the expected recipient in Arduino 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FD0D7F-181F-2961-CBEF-4A98F8C64817}"/>
              </a:ext>
            </a:extLst>
          </p:cNvPr>
          <p:cNvSpPr txBox="1"/>
          <p:nvPr/>
        </p:nvSpPr>
        <p:spPr>
          <a:xfrm>
            <a:off x="6290901" y="5040478"/>
            <a:ext cx="5331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Screenshot of an email being sent from the smart safe Gmail account to the Recipient’s Gmail inbox informing them about a safe access attempt</a:t>
            </a:r>
          </a:p>
        </p:txBody>
      </p:sp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4FB4F4B4-4750-39AE-1795-EE79F1FB44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7269" t="3728" r="14044" b="46370"/>
          <a:stretch/>
        </p:blipFill>
        <p:spPr>
          <a:xfrm>
            <a:off x="10319771" y="297935"/>
            <a:ext cx="1696409" cy="1494455"/>
          </a:xfrm>
          <a:prstGeom prst="round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3CEBBCF-8A70-897B-830A-A72C9DD2AA56}"/>
                  </a:ext>
                </a:extLst>
              </p14:cNvPr>
              <p14:cNvContentPartPr/>
              <p14:nvPr/>
            </p14:nvContentPartPr>
            <p14:xfrm>
              <a:off x="2438280" y="4518470"/>
              <a:ext cx="2268360" cy="3456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3CEBBCF-8A70-897B-830A-A72C9DD2AA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4271" y="4409333"/>
                <a:ext cx="2376017" cy="25247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8758738-7D6B-16D7-B69C-9C1EA9A44D75}"/>
              </a:ext>
            </a:extLst>
          </p:cNvPr>
          <p:cNvSpPr txBox="1"/>
          <p:nvPr/>
        </p:nvSpPr>
        <p:spPr>
          <a:xfrm>
            <a:off x="10511582" y="1770364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C79C618-00E6-D923-F46F-CB09BD822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53626" y="762559"/>
            <a:ext cx="487363" cy="43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3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37"/>
    </mc:Choice>
    <mc:Fallback>
      <p:transition spd="slow" advTm="39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118CF-6759-CFF7-330C-CAC14EB8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924" y="233205"/>
            <a:ext cx="9905998" cy="1158524"/>
          </a:xfrm>
        </p:spPr>
        <p:txBody>
          <a:bodyPr/>
          <a:lstStyle/>
          <a:p>
            <a:pPr algn="ctr"/>
            <a:r>
              <a:rPr lang="en-US"/>
              <a:t>Work DISTRIBUTION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1911FD-2D4F-E4ED-9AA1-C526532C60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711567"/>
              </p:ext>
            </p:extLst>
          </p:nvPr>
        </p:nvGraphicFramePr>
        <p:xfrm>
          <a:off x="1198924" y="1785492"/>
          <a:ext cx="9906000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391227784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23222095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33289829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13790104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0443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Team 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Main PCB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Lock PCB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Software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Component Testing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9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Primary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Alexis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Lakshmi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025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Alexis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Lakshmi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60209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85B6A66-ECB7-6B1A-C3C1-A398BEAB5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542380"/>
              </p:ext>
            </p:extLst>
          </p:nvPr>
        </p:nvGraphicFramePr>
        <p:xfrm>
          <a:off x="765998" y="3424395"/>
          <a:ext cx="11059696" cy="308960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88367">
                  <a:extLst>
                    <a:ext uri="{9D8B030D-6E8A-4147-A177-3AD203B41FA5}">
                      <a16:colId xmlns:a16="http://schemas.microsoft.com/office/drawing/2014/main" val="2146921351"/>
                    </a:ext>
                  </a:extLst>
                </a:gridCol>
                <a:gridCol w="3020550">
                  <a:extLst>
                    <a:ext uri="{9D8B030D-6E8A-4147-A177-3AD203B41FA5}">
                      <a16:colId xmlns:a16="http://schemas.microsoft.com/office/drawing/2014/main" val="444690939"/>
                    </a:ext>
                  </a:extLst>
                </a:gridCol>
                <a:gridCol w="3004898">
                  <a:extLst>
                    <a:ext uri="{9D8B030D-6E8A-4147-A177-3AD203B41FA5}">
                      <a16:colId xmlns:a16="http://schemas.microsoft.com/office/drawing/2014/main" val="3122475860"/>
                    </a:ext>
                  </a:extLst>
                </a:gridCol>
                <a:gridCol w="1945881">
                  <a:extLst>
                    <a:ext uri="{9D8B030D-6E8A-4147-A177-3AD203B41FA5}">
                      <a16:colId xmlns:a16="http://schemas.microsoft.com/office/drawing/2014/main" val="3153740756"/>
                    </a:ext>
                  </a:extLst>
                </a:gridCol>
              </a:tblGrid>
              <a:tr h="351464"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Alexis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Lakshmi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Nick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568856"/>
                  </a:ext>
                </a:extLst>
              </a:tr>
              <a:tr h="272384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Design/Create Main PCB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PCB Soldering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Safe Design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Component Testing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Design/Create Lock PCB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PCB Soldering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Safe Design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Lock and Relay Testing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Implementing Email Notifications and Web Server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Writing Software Code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Component Testing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Task Management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Implementing Motion/ Door Sensor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Design Display UI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Safe Design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</a:rPr>
                        <a:t>Component Testing</a:t>
                      </a:r>
                    </a:p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34964"/>
                  </a:ext>
                </a:extLst>
              </a:tr>
            </a:tbl>
          </a:graphicData>
        </a:graphic>
      </p:graphicFrame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C76AA10B-E112-3438-E0CC-668BBBFDDD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69" t="3728" r="14044" b="46370"/>
          <a:stretch/>
        </p:blipFill>
        <p:spPr>
          <a:xfrm>
            <a:off x="10619124" y="36781"/>
            <a:ext cx="1429102" cy="1258970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FC3E7E-8D42-4DEC-D8AF-55AE644439D9}"/>
              </a:ext>
            </a:extLst>
          </p:cNvPr>
          <p:cNvSpPr txBox="1"/>
          <p:nvPr/>
        </p:nvSpPr>
        <p:spPr>
          <a:xfrm>
            <a:off x="10627898" y="1307509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B0FEF3-CEC2-5904-E035-77F07C4AB5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79683" y="6640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38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79"/>
    </mc:Choice>
    <mc:Fallback>
      <p:transition spd="slow" advTm="53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E76A-C644-1086-BD6A-A9FF0AB96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204" y="0"/>
            <a:ext cx="5653507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Budget and Bill of Materials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4CE441-4F51-306A-6645-8EF295C7CA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158188"/>
              </p:ext>
            </p:extLst>
          </p:nvPr>
        </p:nvGraphicFramePr>
        <p:xfrm>
          <a:off x="1597689" y="984739"/>
          <a:ext cx="6521380" cy="560621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93805">
                  <a:extLst>
                    <a:ext uri="{9D8B030D-6E8A-4147-A177-3AD203B41FA5}">
                      <a16:colId xmlns:a16="http://schemas.microsoft.com/office/drawing/2014/main" val="3163435885"/>
                    </a:ext>
                  </a:extLst>
                </a:gridCol>
                <a:gridCol w="1155079">
                  <a:extLst>
                    <a:ext uri="{9D8B030D-6E8A-4147-A177-3AD203B41FA5}">
                      <a16:colId xmlns:a16="http://schemas.microsoft.com/office/drawing/2014/main" val="3699592580"/>
                    </a:ext>
                  </a:extLst>
                </a:gridCol>
                <a:gridCol w="1476451">
                  <a:extLst>
                    <a:ext uri="{9D8B030D-6E8A-4147-A177-3AD203B41FA5}">
                      <a16:colId xmlns:a16="http://schemas.microsoft.com/office/drawing/2014/main" val="1657083662"/>
                    </a:ext>
                  </a:extLst>
                </a:gridCol>
                <a:gridCol w="2196045">
                  <a:extLst>
                    <a:ext uri="{9D8B030D-6E8A-4147-A177-3AD203B41FA5}">
                      <a16:colId xmlns:a16="http://schemas.microsoft.com/office/drawing/2014/main" val="1929745452"/>
                    </a:ext>
                  </a:extLst>
                </a:gridCol>
              </a:tblGrid>
              <a:tr h="2999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Item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Quantity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Estimated Cost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Total Cost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2815917728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MCU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$20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$15.99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055482611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Display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$18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$16.99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794744870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Keypad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$5.95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221327704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Fingerprint Sensor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$24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$24.27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938725452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Ultrasonic Sensor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$6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$6.99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727302150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Magnetic Sensor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$9.99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900517369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Solenoid Lock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$14.99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541057947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LED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$0.30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$9.99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4109420215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Buzzer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$6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$7.99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2330932350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Voltage Regulator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$8.19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2766790456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Relay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$7.39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011945067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DC Power Connector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$5.99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247206605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Power Source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$50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$59.99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18947555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TTL Converter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$7.39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527326989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Sheet Metal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6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$20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367344304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Hinges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$7.99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365848343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Handle 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$12.99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2038487461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PCBs (with shipping)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10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$80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$125.02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1095807679"/>
                  </a:ext>
                </a:extLst>
              </a:tr>
              <a:tr h="2772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Total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$291.30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>
                          <a:effectLst/>
                        </a:rPr>
                        <a:t>$348.10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343" marR="61343" marT="30672" marB="30672"/>
                </a:tc>
                <a:extLst>
                  <a:ext uri="{0D108BD9-81ED-4DB2-BD59-A6C34878D82A}">
                    <a16:rowId xmlns:a16="http://schemas.microsoft.com/office/drawing/2014/main" val="3093850287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A86AB567-3E52-9890-A797-76F61CBD8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9083711" y="4149969"/>
            <a:ext cx="1688123" cy="227092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2FB8F4-3770-BC75-2067-94D39AAEA9DA}"/>
              </a:ext>
            </a:extLst>
          </p:cNvPr>
          <p:cNvSpPr txBox="1"/>
          <p:nvPr/>
        </p:nvSpPr>
        <p:spPr>
          <a:xfrm>
            <a:off x="9338269" y="3780637"/>
            <a:ext cx="1534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33D894-548B-EAF2-F2DF-6241C01F7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74474" y="4798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2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74"/>
    </mc:Choice>
    <mc:Fallback>
      <p:transition spd="slow" advTm="33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556DB-624A-EFE3-6474-2B5BF5373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4079" y="495573"/>
            <a:ext cx="5516358" cy="1478570"/>
          </a:xfrm>
        </p:spPr>
        <p:txBody>
          <a:bodyPr/>
          <a:lstStyle/>
          <a:p>
            <a:pPr algn="ctr"/>
            <a:r>
              <a:rPr lang="en-US"/>
              <a:t>Hardware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B85DA-50D0-566F-229F-FA4385E23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206" y="1658143"/>
            <a:ext cx="9462766" cy="3857286"/>
          </a:xfrm>
        </p:spPr>
        <p:txBody>
          <a:bodyPr>
            <a:normAutofit fontScale="85000" lnSpcReduction="20000"/>
          </a:bodyPr>
          <a:lstStyle/>
          <a:p>
            <a:r>
              <a:rPr lang="en-US">
                <a:latin typeface="TW Cen MT"/>
              </a:rPr>
              <a:t>The stencil that came with the main PCB was too big, however we managed to work around it and spread the solder paste on the PCB for the SMD components</a:t>
            </a:r>
          </a:p>
          <a:p>
            <a:r>
              <a:rPr lang="en-US">
                <a:latin typeface="TW Cen MT"/>
              </a:rPr>
              <a:t>Kept getting an error message every time I would try to upload code using the external USB-UART converter until I figured out how to put the ESP-WROOM-32 into upload mode</a:t>
            </a:r>
          </a:p>
          <a:p>
            <a:r>
              <a:rPr lang="en-US">
                <a:latin typeface="TW Cen MT"/>
              </a:rPr>
              <a:t>Had to unsolder a couple of the header pins due to solder being stuck in between the holes</a:t>
            </a:r>
          </a:p>
          <a:p>
            <a:r>
              <a:rPr lang="en-US">
                <a:latin typeface="TW Cen MT"/>
              </a:rPr>
              <a:t>The lock would automatically unlock by itself without having to put in a password</a:t>
            </a:r>
          </a:p>
          <a:p>
            <a:r>
              <a:rPr lang="en-US">
                <a:latin typeface="TW Cen MT"/>
              </a:rPr>
              <a:t>The power traces for the motion sensor &amp; fingerprint scanner were disconnected to the +5V power trace, so we had to solder a wire so that the motion sensor &amp; fingerprint scanner could receive power</a:t>
            </a:r>
          </a:p>
          <a:p>
            <a:endParaRPr lang="en-US">
              <a:latin typeface="TW Cen MT"/>
            </a:endParaRPr>
          </a:p>
          <a:p>
            <a:endParaRPr lang="en-US"/>
          </a:p>
        </p:txBody>
      </p:sp>
      <p:pic>
        <p:nvPicPr>
          <p:cNvPr id="7" name="Picture 6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41A43629-7389-ABCF-98AA-FB61E83E6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231361" y="4917282"/>
            <a:ext cx="2136846" cy="1575624"/>
          </a:xfrm>
          <a:prstGeom prst="round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5749594-62A2-55F2-80C2-AC3D8A8C7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1022" y="6371919"/>
            <a:ext cx="306080" cy="3060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9A3D7E-A2C0-5AF6-04D3-20E4B2B1154B}"/>
              </a:ext>
            </a:extLst>
          </p:cNvPr>
          <p:cNvSpPr txBox="1"/>
          <p:nvPr/>
        </p:nvSpPr>
        <p:spPr>
          <a:xfrm>
            <a:off x="10619547" y="4251504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158042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27"/>
    </mc:Choice>
    <mc:Fallback>
      <p:transition spd="slow" advTm="53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A0DF2-03EA-5C38-D388-1A2ECE560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745" y="605492"/>
            <a:ext cx="5086513" cy="1478570"/>
          </a:xfrm>
        </p:spPr>
        <p:txBody>
          <a:bodyPr/>
          <a:lstStyle/>
          <a:p>
            <a:pPr algn="ctr"/>
            <a:r>
              <a:rPr lang="en-US"/>
              <a:t>Software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32CD6-29EE-0C2A-5B46-8AE3F457F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349" y="1744520"/>
            <a:ext cx="9905999" cy="3541714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latin typeface="TW Cen MT"/>
              </a:rPr>
              <a:t>The ESP32 can only connect to a local 2.5 GHz band Wi-Fi network and does not work with local UCF Wi-fi</a:t>
            </a:r>
          </a:p>
          <a:p>
            <a:r>
              <a:rPr lang="en-US">
                <a:latin typeface="TW Cen MT"/>
              </a:rPr>
              <a:t>The user will have to wait until an email notification has finished sending from the ESP32 in order to use the safe</a:t>
            </a:r>
          </a:p>
          <a:p>
            <a:r>
              <a:rPr lang="en-US">
                <a:latin typeface="TW Cen MT"/>
              </a:rPr>
              <a:t>Implementing the email and web server caused a memory issue with the ESP32 which required the special use of a partition scheme to allocate more memory to the application</a:t>
            </a:r>
          </a:p>
          <a:p>
            <a:r>
              <a:rPr lang="en-US">
                <a:latin typeface="TW Cen MT"/>
              </a:rPr>
              <a:t>We needed a solution to automatically store user’s email addresses from the website into the ESP32. We accomplished this by using EEPROM memory</a:t>
            </a:r>
          </a:p>
          <a:p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9C56A22-0738-0E0F-04D6-130D9472EF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69" t="3728" r="14044" b="46370"/>
          <a:stretch/>
        </p:blipFill>
        <p:spPr>
          <a:xfrm>
            <a:off x="10264042" y="5286234"/>
            <a:ext cx="1723218" cy="1518073"/>
          </a:xfrm>
          <a:prstGeom prst="round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3A32F8-CC98-7280-D33F-8F189CAE6F47}"/>
              </a:ext>
            </a:extLst>
          </p:cNvPr>
          <p:cNvSpPr txBox="1"/>
          <p:nvPr/>
        </p:nvSpPr>
        <p:spPr>
          <a:xfrm>
            <a:off x="10462859" y="4916902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Lakshmi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1D30D8-7E21-BE3D-5DFC-4813E2A1A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4823" y="59378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67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12"/>
    </mc:Choice>
    <mc:Fallback>
      <p:transition spd="slow" advTm="70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6316A-A323-DE59-20BE-2EDE8EAC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635" y="117972"/>
            <a:ext cx="4113507" cy="762219"/>
          </a:xfrm>
        </p:spPr>
        <p:txBody>
          <a:bodyPr/>
          <a:lstStyle/>
          <a:p>
            <a:pPr algn="ctr"/>
            <a:r>
              <a:rPr lang="en-US"/>
              <a:t>Progress &amp; Plan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BD2DE0-DC48-BB61-0571-43288B2F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40" y="1515212"/>
            <a:ext cx="7147034" cy="507885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900" b="1">
              <a:latin typeface="Times New Roman"/>
              <a:cs typeface="Times New Roman"/>
            </a:endParaRPr>
          </a:p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EDE87A-E745-9682-9027-95D07B124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215647"/>
              </p:ext>
            </p:extLst>
          </p:nvPr>
        </p:nvGraphicFramePr>
        <p:xfrm>
          <a:off x="1818496" y="1041895"/>
          <a:ext cx="8297783" cy="48891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00779">
                  <a:extLst>
                    <a:ext uri="{9D8B030D-6E8A-4147-A177-3AD203B41FA5}">
                      <a16:colId xmlns:a16="http://schemas.microsoft.com/office/drawing/2014/main" val="2914296579"/>
                    </a:ext>
                  </a:extLst>
                </a:gridCol>
                <a:gridCol w="1506175">
                  <a:extLst>
                    <a:ext uri="{9D8B030D-6E8A-4147-A177-3AD203B41FA5}">
                      <a16:colId xmlns:a16="http://schemas.microsoft.com/office/drawing/2014/main" val="1211573931"/>
                    </a:ext>
                  </a:extLst>
                </a:gridCol>
                <a:gridCol w="1196208">
                  <a:extLst>
                    <a:ext uri="{9D8B030D-6E8A-4147-A177-3AD203B41FA5}">
                      <a16:colId xmlns:a16="http://schemas.microsoft.com/office/drawing/2014/main" val="2863728382"/>
                    </a:ext>
                  </a:extLst>
                </a:gridCol>
                <a:gridCol w="1294621">
                  <a:extLst>
                    <a:ext uri="{9D8B030D-6E8A-4147-A177-3AD203B41FA5}">
                      <a16:colId xmlns:a16="http://schemas.microsoft.com/office/drawing/2014/main" val="3992542919"/>
                    </a:ext>
                  </a:extLst>
                </a:gridCol>
              </a:tblGrid>
              <a:tr h="43911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End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Duration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36127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Finalizing PCB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10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02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PCB Ordering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309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PCB Assembly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1/30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8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28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PCB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 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131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System Integration/Testing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In 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46102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CDR Preparation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1/25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3.5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02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Midterm Demo Preparation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2/19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3/8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2.5 weeks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25619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8-Page Conference Paper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3/10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3/17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1 week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7375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Final Project Review Preparation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3/10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4/12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1 month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51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Finalize Documentation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4/14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4/22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8 days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58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Practice Final 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033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Final 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TBD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W Cen M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48161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62C4E410-522B-8053-A06B-C752955A1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462249" y="5160595"/>
            <a:ext cx="1145511" cy="154098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F9C5D4-2365-A86E-F388-3DEED4F74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00070" y="6394261"/>
            <a:ext cx="307319" cy="3073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CA0753-00FE-3371-D618-0D33B95A8438}"/>
              </a:ext>
            </a:extLst>
          </p:cNvPr>
          <p:cNvSpPr txBox="1"/>
          <p:nvPr/>
        </p:nvSpPr>
        <p:spPr>
          <a:xfrm>
            <a:off x="10462249" y="4791263"/>
            <a:ext cx="1346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</p:spTree>
    <p:extLst>
      <p:ext uri="{BB962C8B-B14F-4D97-AF65-F5344CB8AC3E}">
        <p14:creationId xmlns:p14="http://schemas.microsoft.com/office/powerpoint/2010/main" val="238735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79"/>
    </mc:Choice>
    <mc:Fallback>
      <p:transition spd="slow" advTm="20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DF6ED-5FE2-1911-12E9-6F6596B5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376" y="817372"/>
            <a:ext cx="5687567" cy="882736"/>
          </a:xfrm>
        </p:spPr>
        <p:txBody>
          <a:bodyPr>
            <a:noAutofit/>
          </a:bodyPr>
          <a:lstStyle/>
          <a:p>
            <a:pPr algn="ctr"/>
            <a:r>
              <a:rPr lang="en-US"/>
              <a:t>Basic Goals &amp;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759AF-E40C-F8D4-7EB3-25797BB59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231" y="2023958"/>
            <a:ext cx="10868616" cy="38417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sz="2100" dirty="0"/>
              <a:t>Basic Goals: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Unlock with correct passcode and remained locked with an incorrect passcode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Unlock with a registered fingerprint and remained locked with an unregistered fingerprint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Display readable user prompts during the safe’s operation 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Send email notifications to inform the user when the safe is being accessed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sz="2100" dirty="0"/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sz="28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altLang="en-US" sz="20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F09648C-3379-1154-71B4-4F2670A1F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031741" y="4732188"/>
            <a:ext cx="1453173" cy="19548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5AEFC3-670B-C66A-0E6C-AADCB2272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2165" y="6199689"/>
            <a:ext cx="487363" cy="48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ED38CE-A87E-F4F7-8A82-5A7AA8E0B47B}"/>
              </a:ext>
            </a:extLst>
          </p:cNvPr>
          <p:cNvSpPr txBox="1"/>
          <p:nvPr/>
        </p:nvSpPr>
        <p:spPr>
          <a:xfrm>
            <a:off x="10227581" y="4362856"/>
            <a:ext cx="1447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</p:spTree>
    <p:extLst>
      <p:ext uri="{BB962C8B-B14F-4D97-AF65-F5344CB8AC3E}">
        <p14:creationId xmlns:p14="http://schemas.microsoft.com/office/powerpoint/2010/main" val="209664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63"/>
    </mc:Choice>
    <mc:Fallback>
      <p:transition spd="slow" advTm="28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E0CB7-F98E-4F57-1F1F-5E2EE9382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1478570"/>
          </a:xfrm>
        </p:spPr>
        <p:txBody>
          <a:bodyPr/>
          <a:lstStyle/>
          <a:p>
            <a:pPr algn="ctr"/>
            <a:r>
              <a:rPr lang="en-US"/>
              <a:t>Advanced goals &amp; Objectives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7C5B2D-C724-839D-B0CD-B1DBE9D73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224812"/>
            <a:ext cx="10184086" cy="472440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sz="2100" dirty="0"/>
              <a:t>Advanced Goals: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Register email to receive notifications on a web interface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Incorporate a battery backup system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Implement motion sensor and notify user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"Lockdown Mode" if three incorrect passcode attempts are made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en-US" sz="21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en-US" sz="2100" dirty="0"/>
              <a:t>Stretch Goals: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Tamper detection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Temperature/humidity sensor </a:t>
            </a:r>
            <a:br>
              <a:rPr lang="en-US" sz="2100" dirty="0"/>
            </a:br>
            <a:endParaRPr lang="en-US" sz="2100" dirty="0"/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2100" dirty="0"/>
              <a:t>User will receive an email in case they forget to close the safe door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F10481-D851-B0B2-7EFA-204278025F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77965" y="6208856"/>
            <a:ext cx="487363" cy="487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56273-4BD6-098A-5EDE-81B42EFD58C7}"/>
              </a:ext>
            </a:extLst>
          </p:cNvPr>
          <p:cNvSpPr txBox="1"/>
          <p:nvPr/>
        </p:nvSpPr>
        <p:spPr>
          <a:xfrm>
            <a:off x="10133854" y="4372023"/>
            <a:ext cx="1331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Alexis (EE)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43C30E4-693A-44E9-41CE-9713B7DF38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700" r="700" b="21766"/>
          <a:stretch/>
        </p:blipFill>
        <p:spPr bwMode="auto">
          <a:xfrm>
            <a:off x="10004496" y="4741355"/>
            <a:ext cx="1453173" cy="195486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571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120"/>
    </mc:Choice>
    <mc:Fallback>
      <p:transition spd="slow" advTm="51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84C3-E1F1-5458-EF8E-94034EF6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522513"/>
            <a:ext cx="9905998" cy="1226231"/>
          </a:xfrm>
        </p:spPr>
        <p:txBody>
          <a:bodyPr/>
          <a:lstStyle/>
          <a:p>
            <a:pPr algn="ctr"/>
            <a:r>
              <a:rPr lang="en-US"/>
              <a:t>Engineering Requirements &amp; Specifications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8162FC6-B09D-0D9B-C280-927642F7B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654319"/>
              </p:ext>
            </p:extLst>
          </p:nvPr>
        </p:nvGraphicFramePr>
        <p:xfrm>
          <a:off x="2577094" y="1650753"/>
          <a:ext cx="7037811" cy="355649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35030">
                  <a:extLst>
                    <a:ext uri="{9D8B030D-6E8A-4147-A177-3AD203B41FA5}">
                      <a16:colId xmlns:a16="http://schemas.microsoft.com/office/drawing/2014/main" val="2737160453"/>
                    </a:ext>
                  </a:extLst>
                </a:gridCol>
                <a:gridCol w="4002781">
                  <a:extLst>
                    <a:ext uri="{9D8B030D-6E8A-4147-A177-3AD203B41FA5}">
                      <a16:colId xmlns:a16="http://schemas.microsoft.com/office/drawing/2014/main" val="1835650933"/>
                    </a:ext>
                  </a:extLst>
                </a:gridCol>
              </a:tblGrid>
              <a:tr h="36245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</a:rPr>
                        <a:t>Specifications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106509"/>
                  </a:ext>
                </a:extLst>
              </a:tr>
              <a:tr h="6978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*Fingerprint access accuracy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Unlocks safe 90% of the time (unless it’s an unregistered fingerprint)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9309582"/>
                  </a:ext>
                </a:extLst>
              </a:tr>
              <a:tr h="6978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Motion Sensor distance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Reads an input from &gt;= 6 inches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8731124"/>
                  </a:ext>
                </a:extLst>
              </a:tr>
              <a:tr h="3365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Status LED accuracy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Is correct 90% of the time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520576"/>
                  </a:ext>
                </a:extLst>
              </a:tr>
              <a:tr h="3365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 u="none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*Email notification duration</a:t>
                      </a:r>
                      <a:endParaRPr lang="en-US" sz="1400" u="none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Received in under 1 minute 95% of the time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065851"/>
                  </a:ext>
                </a:extLst>
              </a:tr>
              <a:tr h="3365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*Lockdown Mode activation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Activates after 4 passcode attempts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8094264"/>
                  </a:ext>
                </a:extLst>
              </a:tr>
              <a:tr h="3365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Self-Lock Time Limit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Locks after 30 seconds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2141564"/>
                  </a:ext>
                </a:extLst>
              </a:tr>
              <a:tr h="4520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Safe Size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18” x 10” x 10”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702608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2912D8E-68DE-D3C0-56B8-4429CF405F64}"/>
              </a:ext>
            </a:extLst>
          </p:cNvPr>
          <p:cNvSpPr txBox="1"/>
          <p:nvPr/>
        </p:nvSpPr>
        <p:spPr>
          <a:xfrm>
            <a:off x="3532077" y="5493768"/>
            <a:ext cx="5495730" cy="390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</a:pPr>
            <a:r>
              <a:rPr lang="en-US" sz="1800">
                <a:solidFill>
                  <a:schemeClr val="bg1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*These will be our 3 demonstratable specifications</a:t>
            </a:r>
            <a:endParaRPr lang="en-US" sz="1600">
              <a:solidFill>
                <a:schemeClr val="bg1"/>
              </a:solidFill>
              <a:effectLst/>
              <a:highlight>
                <a:srgbClr val="FFFF00"/>
              </a:highlight>
              <a:ea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E43F3D-9776-2124-2E9F-BCCAE4F471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2358" y="4828032"/>
            <a:ext cx="1953280" cy="1892808"/>
          </a:xfrm>
          <a:prstGeom prst="round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7B0A8E9-3D54-428C-B298-1B31FA240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76068" t="-76068" r="-76068" b="-76068"/>
          <a:stretch>
            <a:fillRect/>
          </a:stretch>
        </p:blipFill>
        <p:spPr>
          <a:xfrm>
            <a:off x="9289914" y="6124863"/>
            <a:ext cx="937877" cy="937877"/>
          </a:xfrm>
          <a:prstGeom prst="ellipse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EE4B1A-21F2-7458-D767-727E896C73B7}"/>
              </a:ext>
            </a:extLst>
          </p:cNvPr>
          <p:cNvSpPr txBox="1"/>
          <p:nvPr/>
        </p:nvSpPr>
        <p:spPr>
          <a:xfrm>
            <a:off x="10488612" y="4458700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76357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80"/>
    </mc:Choice>
    <mc:Fallback>
      <p:transition spd="slow" advTm="48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14="http://schemas.microsoft.com/office/powerpoint/2010/main" xmlns:a16="http://schemas.microsoft.com/office/drawing/2014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3" name="Group 252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254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" name="Rectangle 307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310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5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9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0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3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4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7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1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2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3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4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5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6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7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9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1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2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6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7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9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0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2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64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14="http://schemas.microsoft.com/office/powerpoint/2010/main" xmlns:a16="http://schemas.microsoft.com/office/drawing/2014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7E6DF0-50D2-FC7F-BCE5-43C4C379E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397" y="1113282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Hardware Block Diagram</a:t>
            </a:r>
          </a:p>
        </p:txBody>
      </p:sp>
      <p:sp useBgFill="1">
        <p:nvSpPr>
          <p:cNvPr id="365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6E847897-6AF6-DFF9-52C6-BFC0D42E8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882171" y="4692586"/>
            <a:ext cx="2136846" cy="1575624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344114-85F0-A9BB-B7A2-A301931929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406" y="1000765"/>
            <a:ext cx="5867546" cy="4848975"/>
          </a:xfrm>
          <a:prstGeom prst="rect">
            <a:avLst/>
          </a:prstGeom>
        </p:spPr>
      </p:pic>
      <p:pic>
        <p:nvPicPr>
          <p:cNvPr id="37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90DC7B-1BF5-6544-51D6-377FF7DC71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58499" y="6125083"/>
            <a:ext cx="487363" cy="487363"/>
          </a:xfrm>
          <a:prstGeom prst="rect">
            <a:avLst/>
          </a:prstGeom>
        </p:spPr>
      </p:pic>
      <p:sp>
        <p:nvSpPr>
          <p:cNvPr id="248" name="TextBox 247">
            <a:extLst>
              <a:ext uri="{FF2B5EF4-FFF2-40B4-BE49-F238E27FC236}">
                <a16:creationId xmlns:a16="http://schemas.microsoft.com/office/drawing/2014/main" id="{486BB31B-F95E-E628-90F2-741E9D204AFC}"/>
              </a:ext>
            </a:extLst>
          </p:cNvPr>
          <p:cNvSpPr txBox="1"/>
          <p:nvPr/>
        </p:nvSpPr>
        <p:spPr>
          <a:xfrm>
            <a:off x="10162779" y="4042643"/>
            <a:ext cx="142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Eric(EE)</a:t>
            </a:r>
          </a:p>
        </p:txBody>
      </p:sp>
    </p:spTree>
    <p:extLst>
      <p:ext uri="{BB962C8B-B14F-4D97-AF65-F5344CB8AC3E}">
        <p14:creationId xmlns:p14="http://schemas.microsoft.com/office/powerpoint/2010/main" val="4210420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0421"/>
    </mc:Choice>
    <mc:Fallback>
      <p:transition spd="slow" advTm="20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1" fill="hold"/>
                                        <p:tgtEl>
                                          <p:spTgt spid="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678E285C-BE9E-45B7-A3EE-B9792DAE9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14="http://schemas.microsoft.com/office/powerpoint/2010/main" xmlns:a16="http://schemas.microsoft.com/office/drawing/2014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B86F577-8905-4B21-8AF3-C1BB3433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D2F1CFF3-A579-4D24-B5F9-1C71BA6F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57601B50-7EB1-43FA-8360-4297BCD76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0BD8B7A-CD01-4638-A2C9-299AC68B9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8">
              <a:extLst>
                <a:ext uri="{FF2B5EF4-FFF2-40B4-BE49-F238E27FC236}">
                  <a16:creationId xmlns:a16="http://schemas.microsoft.com/office/drawing/2014/main" id="{095B58F9-6C29-48BE-9DA6-385508052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0C84674F-2E8A-4B70-B801-00722CDD5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4F320BB-D6A9-45FE-8556-498B763B1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493D54A-532A-46ED-AF63-A0A54818E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EAF2EDFA-9C0B-44E2-B4BB-312B58BCA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641113-CE35-42A4-B605-41BC06BF4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2E5B2C-BAC4-4440-9B7E-F38783197A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8A506DF-2E53-42C9-94BE-B98E32E05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2934FF8-5F70-40BF-BBB6-5EB941FB9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8EB3FB08-D01D-4E24-BE40-C16269DF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D24E50D7-2753-4169-AD51-C106DA1B7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DF94B7E0-D9B6-4096-94D0-18D3AC0EF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EBC05ADE-BBA2-4387-B005-3196E2E198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BBED1CEE-14D2-442F-AB08-401ABE3EF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4F6574C0-78E8-49EA-84BC-EE9D55707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5BCDB0B-615E-4CA1-AFD5-6B121CB7C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40627863-B7FC-44D1-9E53-E728FFF675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2FD6F8C-3AF1-487E-91F4-6E55146F1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50323CF3-93CB-4E03-95C0-B180BB87A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EB47D82F-CF1B-47E6-9FA2-F3A9C5F94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0606708F-F2D4-4678-8ED2-39041BC64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D7EB95B4-15E4-433D-B36F-21FF341AD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500A541B-4C75-497C-A489-097ED2996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5789326F-12A4-48B8-B0ED-A6A2AE0C2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25FA672E-2B65-477F-AA75-6261CE652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BB09AF8D-E68B-499C-B9F5-2F365813D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7991AEAD-B5F3-47BA-9F1B-86C16A84A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19A85F58-4C3A-4388-B55C-2329EEAEC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05652F38-94D9-41B7-A699-7E8F0C78D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3C043852-C250-4518-BB89-C91A34917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0CAB9A07-ECF2-416C-8528-F75DACB13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904A314C-A829-4AA6-92E2-529BCCF95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244EE6BA-4569-43ED-9E2E-1FB66201B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BEB8252E-FB2A-4BB5-BEC6-CA10FF6F7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91414711-C3A4-4E96-854A-DDDEB2F2E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86815BA8-3055-4B42-98C3-4202FD92E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44457813-E991-44AE-9A83-B7488D1F3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Rectangle 45">
              <a:extLst>
                <a:ext uri="{FF2B5EF4-FFF2-40B4-BE49-F238E27FC236}">
                  <a16:creationId xmlns:a16="http://schemas.microsoft.com/office/drawing/2014/main" id="{8CE1CF47-A73F-4560-8835-AE1DC51E5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2A935E4-AACC-4CB9-995E-D28617887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93B5B778-8ACB-4004-932D-BD95997B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1434AF34-0919-40AD-84B1-446D4FF2D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29546CF3-6DDD-4073-AB7F-C6E722257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0">
              <a:extLst>
                <a:ext uri="{FF2B5EF4-FFF2-40B4-BE49-F238E27FC236}">
                  <a16:creationId xmlns:a16="http://schemas.microsoft.com/office/drawing/2014/main" id="{289D46AB-128A-477F-B6C9-F40F115D6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A7DA7E67-3368-44AD-AACD-EB64AE34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78BB1152-AB85-4AD8-BBA1-07CEA1F50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A982E7F2-DD68-4093-B9C5-3E42B475A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A682E224-4CD6-420B-897A-B23D50B82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31B90F10-06CD-480E-8D35-6E0FFFB89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7BC977DB-69B0-4D8D-B77C-E1127EC41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24127454-3FCB-41D6-ACFB-81D7E05A7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58">
              <a:extLst>
                <a:ext uri="{FF2B5EF4-FFF2-40B4-BE49-F238E27FC236}">
                  <a16:creationId xmlns:a16="http://schemas.microsoft.com/office/drawing/2014/main" id="{7AA80D42-B8A8-475B-ADBF-99719CE9F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D706AE2E-B17B-43A3-84F8-9C0FE9466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2003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EFFB8CF-3E94-42D7-849C-841E7744B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8" name="Rectangle 5">
              <a:extLst>
                <a:ext uri="{FF2B5EF4-FFF2-40B4-BE49-F238E27FC236}">
                  <a16:creationId xmlns:a16="http://schemas.microsoft.com/office/drawing/2014/main" id="{C274DE9A-4502-4454-911E-B7FE9ED6D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76AFCF59-7BED-416B-ACD9-EA099C9B2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8EEECEBC-B149-42E5-8164-EE5456F06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Rectangle 8">
              <a:extLst>
                <a:ext uri="{FF2B5EF4-FFF2-40B4-BE49-F238E27FC236}">
                  <a16:creationId xmlns:a16="http://schemas.microsoft.com/office/drawing/2014/main" id="{03B49256-D2D8-436B-8F29-0C7E53366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4045E56F-B537-408E-B346-B9B15C39A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904BDB2F-0893-4AD7-A871-C808C9651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512D8C6F-C154-4928-9891-DDCF50DA6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2">
              <a:extLst>
                <a:ext uri="{FF2B5EF4-FFF2-40B4-BE49-F238E27FC236}">
                  <a16:creationId xmlns:a16="http://schemas.microsoft.com/office/drawing/2014/main" id="{7E2BBA63-D694-4AD5-976F-4F1CDB204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3">
              <a:extLst>
                <a:ext uri="{FF2B5EF4-FFF2-40B4-BE49-F238E27FC236}">
                  <a16:creationId xmlns:a16="http://schemas.microsoft.com/office/drawing/2014/main" id="{394F9847-4F95-42E8-AE7E-8DD8A0E27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4">
              <a:extLst>
                <a:ext uri="{FF2B5EF4-FFF2-40B4-BE49-F238E27FC236}">
                  <a16:creationId xmlns:a16="http://schemas.microsoft.com/office/drawing/2014/main" id="{48CE4CA3-085D-44AC-996B-9F347B7BC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0D7459AE-7E00-4707-B574-1D3636BB4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EF95E020-0C4A-4BD5-84BE-6DF8B8BCA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7">
              <a:extLst>
                <a:ext uri="{FF2B5EF4-FFF2-40B4-BE49-F238E27FC236}">
                  <a16:creationId xmlns:a16="http://schemas.microsoft.com/office/drawing/2014/main" id="{18CC4862-B9BB-4E63-9630-AA5241E68A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8">
              <a:extLst>
                <a:ext uri="{FF2B5EF4-FFF2-40B4-BE49-F238E27FC236}">
                  <a16:creationId xmlns:a16="http://schemas.microsoft.com/office/drawing/2014/main" id="{156A0508-DDAB-4BFB-824D-CA9D3D83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9">
              <a:extLst>
                <a:ext uri="{FF2B5EF4-FFF2-40B4-BE49-F238E27FC236}">
                  <a16:creationId xmlns:a16="http://schemas.microsoft.com/office/drawing/2014/main" id="{E3B0103B-60DE-4385-B84E-53694FB9A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20">
              <a:extLst>
                <a:ext uri="{FF2B5EF4-FFF2-40B4-BE49-F238E27FC236}">
                  <a16:creationId xmlns:a16="http://schemas.microsoft.com/office/drawing/2014/main" id="{C8C1C0D4-C36E-4251-A97F-436AFA379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21">
              <a:extLst>
                <a:ext uri="{FF2B5EF4-FFF2-40B4-BE49-F238E27FC236}">
                  <a16:creationId xmlns:a16="http://schemas.microsoft.com/office/drawing/2014/main" id="{550D7341-7849-4B72-A2D7-68B7161D4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2">
              <a:extLst>
                <a:ext uri="{FF2B5EF4-FFF2-40B4-BE49-F238E27FC236}">
                  <a16:creationId xmlns:a16="http://schemas.microsoft.com/office/drawing/2014/main" id="{C9E742C7-3FF2-4931-B087-46AAA6C33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3">
              <a:extLst>
                <a:ext uri="{FF2B5EF4-FFF2-40B4-BE49-F238E27FC236}">
                  <a16:creationId xmlns:a16="http://schemas.microsoft.com/office/drawing/2014/main" id="{424AF1DB-9264-4B94-9F0D-EF37F12D4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4">
              <a:extLst>
                <a:ext uri="{FF2B5EF4-FFF2-40B4-BE49-F238E27FC236}">
                  <a16:creationId xmlns:a16="http://schemas.microsoft.com/office/drawing/2014/main" id="{766E43D2-CF93-4468-9B12-FFB234513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5">
              <a:extLst>
                <a:ext uri="{FF2B5EF4-FFF2-40B4-BE49-F238E27FC236}">
                  <a16:creationId xmlns:a16="http://schemas.microsoft.com/office/drawing/2014/main" id="{AC24EC38-E0E5-4A4E-A64D-359DD4A55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6">
              <a:extLst>
                <a:ext uri="{FF2B5EF4-FFF2-40B4-BE49-F238E27FC236}">
                  <a16:creationId xmlns:a16="http://schemas.microsoft.com/office/drawing/2014/main" id="{338D8FE1-6073-44CF-857C-9273A1607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39BAF819-1ABF-4754-B2E6-8C023A3B9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8">
              <a:extLst>
                <a:ext uri="{FF2B5EF4-FFF2-40B4-BE49-F238E27FC236}">
                  <a16:creationId xmlns:a16="http://schemas.microsoft.com/office/drawing/2014/main" id="{2B5FE77A-C8CA-4E0E-BA89-53BA982E6A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264169FF-BB01-4F56-812A-738BE4AAC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0">
              <a:extLst>
                <a:ext uri="{FF2B5EF4-FFF2-40B4-BE49-F238E27FC236}">
                  <a16:creationId xmlns:a16="http://schemas.microsoft.com/office/drawing/2014/main" id="{831BA8DD-49DA-443B-AD7A-1680CD2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1">
              <a:extLst>
                <a:ext uri="{FF2B5EF4-FFF2-40B4-BE49-F238E27FC236}">
                  <a16:creationId xmlns:a16="http://schemas.microsoft.com/office/drawing/2014/main" id="{15B5FD47-B408-4DD0-BA9C-76C3F6814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2">
              <a:extLst>
                <a:ext uri="{FF2B5EF4-FFF2-40B4-BE49-F238E27FC236}">
                  <a16:creationId xmlns:a16="http://schemas.microsoft.com/office/drawing/2014/main" id="{2432FB6B-FBB2-438F-A3BC-0392CA944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A9E1CA69-4810-4E1D-A227-EA4EF015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4">
              <a:extLst>
                <a:ext uri="{FF2B5EF4-FFF2-40B4-BE49-F238E27FC236}">
                  <a16:creationId xmlns:a16="http://schemas.microsoft.com/office/drawing/2014/main" id="{978653C5-EFDF-4617-9A6A-E810A9C22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5">
              <a:extLst>
                <a:ext uri="{FF2B5EF4-FFF2-40B4-BE49-F238E27FC236}">
                  <a16:creationId xmlns:a16="http://schemas.microsoft.com/office/drawing/2014/main" id="{F1B9F231-1E6A-4122-81B0-043E2A5F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6">
              <a:extLst>
                <a:ext uri="{FF2B5EF4-FFF2-40B4-BE49-F238E27FC236}">
                  <a16:creationId xmlns:a16="http://schemas.microsoft.com/office/drawing/2014/main" id="{DF2B6BD0-0057-43BC-8681-9FAC9FC53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7">
              <a:extLst>
                <a:ext uri="{FF2B5EF4-FFF2-40B4-BE49-F238E27FC236}">
                  <a16:creationId xmlns:a16="http://schemas.microsoft.com/office/drawing/2014/main" id="{6D7D7117-2276-4EB9-882B-A44A2DB06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38">
              <a:extLst>
                <a:ext uri="{FF2B5EF4-FFF2-40B4-BE49-F238E27FC236}">
                  <a16:creationId xmlns:a16="http://schemas.microsoft.com/office/drawing/2014/main" id="{98AD68EB-6444-4B28-8F06-C0B6111ACF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39">
              <a:extLst>
                <a:ext uri="{FF2B5EF4-FFF2-40B4-BE49-F238E27FC236}">
                  <a16:creationId xmlns:a16="http://schemas.microsoft.com/office/drawing/2014/main" id="{438FA125-C459-48A2-913F-F5D04E160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40">
              <a:extLst>
                <a:ext uri="{FF2B5EF4-FFF2-40B4-BE49-F238E27FC236}">
                  <a16:creationId xmlns:a16="http://schemas.microsoft.com/office/drawing/2014/main" id="{18E796D1-6480-436F-947D-550CCE516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41">
              <a:extLst>
                <a:ext uri="{FF2B5EF4-FFF2-40B4-BE49-F238E27FC236}">
                  <a16:creationId xmlns:a16="http://schemas.microsoft.com/office/drawing/2014/main" id="{4549B300-4F89-4E35-B5E7-53E3C6A54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42">
              <a:extLst>
                <a:ext uri="{FF2B5EF4-FFF2-40B4-BE49-F238E27FC236}">
                  <a16:creationId xmlns:a16="http://schemas.microsoft.com/office/drawing/2014/main" id="{D8DA6C40-62DD-4FB3-8D06-5A599E382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43">
              <a:extLst>
                <a:ext uri="{FF2B5EF4-FFF2-40B4-BE49-F238E27FC236}">
                  <a16:creationId xmlns:a16="http://schemas.microsoft.com/office/drawing/2014/main" id="{28EE2B35-9D3D-4925-8DA9-9DF0E40BC4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44">
              <a:extLst>
                <a:ext uri="{FF2B5EF4-FFF2-40B4-BE49-F238E27FC236}">
                  <a16:creationId xmlns:a16="http://schemas.microsoft.com/office/drawing/2014/main" id="{9DB82611-4043-4758-81EC-2239619803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Rectangle 45">
              <a:extLst>
                <a:ext uri="{FF2B5EF4-FFF2-40B4-BE49-F238E27FC236}">
                  <a16:creationId xmlns:a16="http://schemas.microsoft.com/office/drawing/2014/main" id="{A8210AB3-0776-4F74-9227-5E448D1A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46">
              <a:extLst>
                <a:ext uri="{FF2B5EF4-FFF2-40B4-BE49-F238E27FC236}">
                  <a16:creationId xmlns:a16="http://schemas.microsoft.com/office/drawing/2014/main" id="{002C10AB-E300-481E-AFA5-410481B16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47">
              <a:extLst>
                <a:ext uri="{FF2B5EF4-FFF2-40B4-BE49-F238E27FC236}">
                  <a16:creationId xmlns:a16="http://schemas.microsoft.com/office/drawing/2014/main" id="{11F47C5E-0453-4EF5-B969-A8263DC6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48">
              <a:extLst>
                <a:ext uri="{FF2B5EF4-FFF2-40B4-BE49-F238E27FC236}">
                  <a16:creationId xmlns:a16="http://schemas.microsoft.com/office/drawing/2014/main" id="{D0CFDC87-55E8-40E1-BD98-4E1EA2C09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49">
              <a:extLst>
                <a:ext uri="{FF2B5EF4-FFF2-40B4-BE49-F238E27FC236}">
                  <a16:creationId xmlns:a16="http://schemas.microsoft.com/office/drawing/2014/main" id="{C1151505-8A7F-41D8-AE03-AD172E38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50">
              <a:extLst>
                <a:ext uri="{FF2B5EF4-FFF2-40B4-BE49-F238E27FC236}">
                  <a16:creationId xmlns:a16="http://schemas.microsoft.com/office/drawing/2014/main" id="{918DAD20-1F9F-41A7-B9D0-EE92F9B32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51">
              <a:extLst>
                <a:ext uri="{FF2B5EF4-FFF2-40B4-BE49-F238E27FC236}">
                  <a16:creationId xmlns:a16="http://schemas.microsoft.com/office/drawing/2014/main" id="{D303B51B-ADCC-43C9-AE4F-0168CFA63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52">
              <a:extLst>
                <a:ext uri="{FF2B5EF4-FFF2-40B4-BE49-F238E27FC236}">
                  <a16:creationId xmlns:a16="http://schemas.microsoft.com/office/drawing/2014/main" id="{5621B409-0B0A-4827-81F9-684C335EE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53">
              <a:extLst>
                <a:ext uri="{FF2B5EF4-FFF2-40B4-BE49-F238E27FC236}">
                  <a16:creationId xmlns:a16="http://schemas.microsoft.com/office/drawing/2014/main" id="{FCA6910E-A4EC-464B-B285-5F1E40AEF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54">
              <a:extLst>
                <a:ext uri="{FF2B5EF4-FFF2-40B4-BE49-F238E27FC236}">
                  <a16:creationId xmlns:a16="http://schemas.microsoft.com/office/drawing/2014/main" id="{7D0C75DF-4953-4E72-B34A-2F8BD052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55">
              <a:extLst>
                <a:ext uri="{FF2B5EF4-FFF2-40B4-BE49-F238E27FC236}">
                  <a16:creationId xmlns:a16="http://schemas.microsoft.com/office/drawing/2014/main" id="{998A65EA-C434-41FF-B792-2BDC11501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56">
              <a:extLst>
                <a:ext uri="{FF2B5EF4-FFF2-40B4-BE49-F238E27FC236}">
                  <a16:creationId xmlns:a16="http://schemas.microsoft.com/office/drawing/2014/main" id="{3A6D2AE4-7ABD-4946-BE69-5FD3C1A1D6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57">
              <a:extLst>
                <a:ext uri="{FF2B5EF4-FFF2-40B4-BE49-F238E27FC236}">
                  <a16:creationId xmlns:a16="http://schemas.microsoft.com/office/drawing/2014/main" id="{833A81DC-8A3A-4141-A713-A2FE1C572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58">
              <a:extLst>
                <a:ext uri="{FF2B5EF4-FFF2-40B4-BE49-F238E27FC236}">
                  <a16:creationId xmlns:a16="http://schemas.microsoft.com/office/drawing/2014/main" id="{47BB7FFD-57DB-41BD-8D42-9FB58174B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p14="http://schemas.microsoft.com/office/powerpoint/2010/main" xmlns:a16="http://schemas.microsoft.com/office/drawing/2014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3" name="Picture 2">
            <a:extLst>
              <a:ext uri="{FF2B5EF4-FFF2-40B4-BE49-F238E27FC236}">
                <a16:creationId xmlns:a16="http://schemas.microsoft.com/office/drawing/2014/main" id="{3631D3C9-4C1D-4B3A-A737-E6E78004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3747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p14="http://schemas.microsoft.com/office/powerpoint/2010/main" xmlns:a16="http://schemas.microsoft.com/office/drawing/2014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823058-953D-A2FA-3B63-1F0F04DB1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118" y="873596"/>
            <a:ext cx="3213314" cy="255165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Software BLOCK Diagram/</a:t>
            </a:r>
            <a:br>
              <a:rPr lang="en-US" sz="4400">
                <a:solidFill>
                  <a:srgbClr val="FFFFFF"/>
                </a:solidFill>
              </a:rPr>
            </a:br>
            <a:r>
              <a:rPr lang="en-US" sz="4400">
                <a:solidFill>
                  <a:srgbClr val="FFFFFF"/>
                </a:solidFill>
              </a:rPr>
              <a:t>Flowchart</a:t>
            </a:r>
          </a:p>
        </p:txBody>
      </p:sp>
      <p:sp useBgFill="1">
        <p:nvSpPr>
          <p:cNvPr id="135" name="Round Diagonal Corner Rectangle 6">
            <a:extLst>
              <a:ext uri="{FF2B5EF4-FFF2-40B4-BE49-F238E27FC236}">
                <a16:creationId xmlns:a16="http://schemas.microsoft.com/office/drawing/2014/main" id="{5B986EF0-8540-483D-9DDE-1F168FAAC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A9E8D6-2AA2-B976-DAC0-B02F46591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2358" y="4828032"/>
            <a:ext cx="1953280" cy="1892808"/>
          </a:xfrm>
          <a:prstGeom prst="roundRect">
            <a:avLst/>
          </a:prstGeom>
        </p:spPr>
      </p:pic>
      <p:pic>
        <p:nvPicPr>
          <p:cNvPr id="237" name="Audio 236">
            <a:hlinkClick r:id="" action="ppaction://media"/>
            <a:extLst>
              <a:ext uri="{FF2B5EF4-FFF2-40B4-BE49-F238E27FC236}">
                <a16:creationId xmlns:a16="http://schemas.microsoft.com/office/drawing/2014/main" id="{6990EB04-9F12-CFEE-880E-D78241EBF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41271" t="-41271" r="-41271" b="-41271"/>
          <a:stretch>
            <a:fillRect/>
          </a:stretch>
        </p:blipFill>
        <p:spPr>
          <a:xfrm>
            <a:off x="9202661" y="5968310"/>
            <a:ext cx="1112774" cy="1112774"/>
          </a:xfrm>
          <a:prstGeom prst="ellipse">
            <a:avLst/>
          </a:prstGeom>
        </p:spPr>
      </p:pic>
      <p:sp>
        <p:nvSpPr>
          <p:cNvPr id="232" name="TextBox 231">
            <a:extLst>
              <a:ext uri="{FF2B5EF4-FFF2-40B4-BE49-F238E27FC236}">
                <a16:creationId xmlns:a16="http://schemas.microsoft.com/office/drawing/2014/main" id="{0A06879C-DE0B-3B63-FEFC-6265B5536E38}"/>
              </a:ext>
            </a:extLst>
          </p:cNvPr>
          <p:cNvSpPr txBox="1"/>
          <p:nvPr/>
        </p:nvSpPr>
        <p:spPr>
          <a:xfrm>
            <a:off x="10459239" y="4467788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Nick (</a:t>
            </a:r>
            <a:r>
              <a:rPr lang="en-US" err="1">
                <a:solidFill>
                  <a:schemeClr val="bg1"/>
                </a:solidFill>
              </a:rPr>
              <a:t>CpE</a:t>
            </a:r>
            <a:r>
              <a:rPr lang="en-US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34" name="Picture 23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AD41DB1-F2C0-F83D-25B3-A71AB3A4E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8427" y="1072189"/>
            <a:ext cx="4791217" cy="47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20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85201"/>
    </mc:Choice>
    <mc:Fallback>
      <p:transition spd="slow" advTm="85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E1B12-E8DB-E698-E582-B1F66287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763" y="213613"/>
            <a:ext cx="5566473" cy="716571"/>
          </a:xfrm>
        </p:spPr>
        <p:txBody>
          <a:bodyPr/>
          <a:lstStyle/>
          <a:p>
            <a:pPr algn="ctr"/>
            <a:r>
              <a:rPr lang="en-US"/>
              <a:t>Safe Illustration/Sketch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D7A0EC-6ABB-AD71-E973-30E647D958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318" y="1398972"/>
            <a:ext cx="3483391" cy="464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EFEE72-92EF-7BFB-8D15-CD1CBEC88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771" y="4828032"/>
            <a:ext cx="1953280" cy="1892808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3FACC1-B222-B04D-3D90-0938AEF4DF0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4761" b="-383"/>
          <a:stretch/>
        </p:blipFill>
        <p:spPr>
          <a:xfrm>
            <a:off x="8096897" y="1493862"/>
            <a:ext cx="3533938" cy="2743059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DB0AA360-45E4-E9C0-FD08-D0EE36139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9210674" y="5980053"/>
            <a:ext cx="1105547" cy="1105547"/>
          </a:xfrm>
          <a:prstGeom prst="ellipse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8826C00B-E083-CE57-3D9E-987BADD292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4" b="-641"/>
          <a:stretch/>
        </p:blipFill>
        <p:spPr bwMode="auto">
          <a:xfrm>
            <a:off x="5068660" y="1383567"/>
            <a:ext cx="2732572" cy="233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76A6D5E3-238D-BBE2-9D8F-826181C3C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660" y="3923428"/>
            <a:ext cx="2799465" cy="225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310CE0-1035-B3FF-5A3D-F2CCA8D8A277}"/>
              </a:ext>
            </a:extLst>
          </p:cNvPr>
          <p:cNvSpPr txBox="1"/>
          <p:nvPr/>
        </p:nvSpPr>
        <p:spPr>
          <a:xfrm>
            <a:off x="10383069" y="4463272"/>
            <a:ext cx="1537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Nick (</a:t>
            </a:r>
            <a:r>
              <a:rPr lang="en-US" err="1"/>
              <a:t>CpE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548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52"/>
    </mc:Choice>
    <mc:Fallback>
      <p:transition spd="slow" advTm="55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6950BFC3-D8DA-4A85-94F7-54DA5524770B}">
      <p188:commentRel xmlns:p188="http://schemas.microsoft.com/office/powerpoint/2018/8/main" r:id="rId5"/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F7EDB016B44F4EB7DD7DADB93C9897" ma:contentTypeVersion="9" ma:contentTypeDescription="Create a new document." ma:contentTypeScope="" ma:versionID="0e4b504ba65ae1603cf6fc57ee6add97">
  <xsd:schema xmlns:xsd="http://www.w3.org/2001/XMLSchema" xmlns:xs="http://www.w3.org/2001/XMLSchema" xmlns:p="http://schemas.microsoft.com/office/2006/metadata/properties" xmlns:ns3="dc4717e9-f184-40bc-bf38-3aaf63d07fa2" xmlns:ns4="61d80c2e-bcbb-49f1-b166-0a7eedf2f971" targetNamespace="http://schemas.microsoft.com/office/2006/metadata/properties" ma:root="true" ma:fieldsID="d3be52c5a835cf7868364f826963e76f" ns3:_="" ns4:_="">
    <xsd:import namespace="dc4717e9-f184-40bc-bf38-3aaf63d07fa2"/>
    <xsd:import namespace="61d80c2e-bcbb-49f1-b166-0a7eedf2f9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717e9-f184-40bc-bf38-3aaf63d07f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80c2e-bcbb-49f1-b166-0a7eedf2f9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4717e9-f184-40bc-bf38-3aaf63d07fa2" xsi:nil="true"/>
  </documentManagement>
</p:properties>
</file>

<file path=customXml/itemProps1.xml><?xml version="1.0" encoding="utf-8"?>
<ds:datastoreItem xmlns:ds="http://schemas.openxmlformats.org/officeDocument/2006/customXml" ds:itemID="{A1C84967-E0D3-4800-B6D0-685870A2427E}">
  <ds:schemaRefs>
    <ds:schemaRef ds:uri="61d80c2e-bcbb-49f1-b166-0a7eedf2f971"/>
    <ds:schemaRef ds:uri="dc4717e9-f184-40bc-bf38-3aaf63d07fa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BC4EE2F-1651-494B-91AB-1C8DF22556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CCDDF8-7376-4C43-A8EF-7F83B5E1CBAE}">
  <ds:schemaRefs>
    <ds:schemaRef ds:uri="http://www.w3.org/XML/1998/namespace"/>
    <ds:schemaRef ds:uri="dc4717e9-f184-40bc-bf38-3aaf63d07fa2"/>
    <ds:schemaRef ds:uri="http://purl.org/dc/terms/"/>
    <ds:schemaRef ds:uri="61d80c2e-bcbb-49f1-b166-0a7eedf2f971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</TotalTime>
  <Words>3604</Words>
  <Application>Microsoft Office PowerPoint</Application>
  <PresentationFormat>Widescreen</PresentationFormat>
  <Paragraphs>942</Paragraphs>
  <Slides>39</Slides>
  <Notes>33</Notes>
  <HiddenSlides>0</HiddenSlides>
  <MMClips>39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Aptos</vt:lpstr>
      <vt:lpstr>Arial</vt:lpstr>
      <vt:lpstr>Calibri</vt:lpstr>
      <vt:lpstr>Google Sans</vt:lpstr>
      <vt:lpstr>Symbol</vt:lpstr>
      <vt:lpstr>Times New Roman</vt:lpstr>
      <vt:lpstr>Tw Cen MT</vt:lpstr>
      <vt:lpstr>Tw Cen MT</vt:lpstr>
      <vt:lpstr>Circuit</vt:lpstr>
      <vt:lpstr>Smart Safe</vt:lpstr>
      <vt:lpstr>Meet the Team</vt:lpstr>
      <vt:lpstr>Motivation and background</vt:lpstr>
      <vt:lpstr>Basic Goals &amp; Objectives</vt:lpstr>
      <vt:lpstr>Advanced goals &amp; Objectives</vt:lpstr>
      <vt:lpstr>Engineering Requirements &amp; Specifications</vt:lpstr>
      <vt:lpstr>Hardware Block Diagram</vt:lpstr>
      <vt:lpstr>Software BLOCK Diagram/ Flowchart</vt:lpstr>
      <vt:lpstr>Safe Illustration/Sketch</vt:lpstr>
      <vt:lpstr>Microcontroller/Microprocessor selection</vt:lpstr>
      <vt:lpstr>Keypad Selection</vt:lpstr>
      <vt:lpstr>Fingerprint Sensor Selection</vt:lpstr>
      <vt:lpstr>Lock Mechanism Selection</vt:lpstr>
      <vt:lpstr>Motion Sensor Selection</vt:lpstr>
      <vt:lpstr>Display Selection</vt:lpstr>
      <vt:lpstr>Magnetic door sensor</vt:lpstr>
      <vt:lpstr>Battery Selection</vt:lpstr>
      <vt:lpstr>Linear vs Switching regulators</vt:lpstr>
      <vt:lpstr>Voltage Regulator Selection</vt:lpstr>
      <vt:lpstr>Relay Selection</vt:lpstr>
      <vt:lpstr>Buzzer Selection</vt:lpstr>
      <vt:lpstr>LED SELECTION</vt:lpstr>
      <vt:lpstr>Website Technology Selection</vt:lpstr>
      <vt:lpstr>Email Protocol and Library Selection</vt:lpstr>
      <vt:lpstr>Email Service platform and provider selection</vt:lpstr>
      <vt:lpstr>Software and Hardware program selection</vt:lpstr>
      <vt:lpstr>PCB Design</vt:lpstr>
      <vt:lpstr>PCB Design(CONT.)</vt:lpstr>
      <vt:lpstr>PCB Layout</vt:lpstr>
      <vt:lpstr>PCB Layout</vt:lpstr>
      <vt:lpstr>Hardware Testing</vt:lpstr>
      <vt:lpstr>Hardware Testing</vt:lpstr>
      <vt:lpstr>SOFTWARE TESTING - website</vt:lpstr>
      <vt:lpstr>SOFTWARE TESTING  - EMAIL NOTIFICATIONS </vt:lpstr>
      <vt:lpstr>Work DISTRIBUTION</vt:lpstr>
      <vt:lpstr>Budget and Bill of Materials</vt:lpstr>
      <vt:lpstr>Hardware Challenges</vt:lpstr>
      <vt:lpstr>Software Challenges</vt:lpstr>
      <vt:lpstr>Progress &amp;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Safe</dc:title>
  <dc:creator>Eric Terry</dc:creator>
  <cp:lastModifiedBy>Nickolas Brandenburg</cp:lastModifiedBy>
  <cp:revision>2</cp:revision>
  <dcterms:created xsi:type="dcterms:W3CDTF">2025-01-12T00:22:24Z</dcterms:created>
  <dcterms:modified xsi:type="dcterms:W3CDTF">2025-04-22T16:04:20Z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0x0101008EF7EDB016B44F4EB7DD7DADB93C9897</vt:lpwstr>
  </property>
</Properties>
</file>